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Arita Dotum Medium" panose="020B0600000101010101" charset="-127"/>
      <p:regular r:id="rId35"/>
    </p:embeddedFont>
    <p:embeddedFont>
      <p:font typeface="Arita Dotum Medium Bold" panose="020B0600000101010101" charset="-127"/>
      <p:regular r:id="rId36"/>
    </p:embeddedFont>
    <p:embeddedFont>
      <p:font typeface="YD머리정체" panose="020B0600000101010101" charset="-127"/>
      <p:regular r:id="rId37"/>
    </p:embeddedFont>
    <p:embeddedFont>
      <p:font typeface="Abadi" panose="020B0604020104020204" pitchFamily="34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youtu.be/eEghf0UhlGU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51397" y="-1028700"/>
            <a:ext cx="8808313" cy="124587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973584" y="-2195901"/>
            <a:ext cx="4824958" cy="7237436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95312" r="-29687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5973584" y="5373377"/>
            <a:ext cx="3401897" cy="5102845"/>
            <a:chOff x="0" y="0"/>
            <a:chExt cx="6350000" cy="952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83700" r="-41299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765014" y="1754659"/>
            <a:ext cx="4824958" cy="7237436"/>
            <a:chOff x="0" y="0"/>
            <a:chExt cx="6350000" cy="9525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18930" r="-31069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197759" y="1028700"/>
            <a:ext cx="682644" cy="902535"/>
          </a:xfrm>
          <a:custGeom>
            <a:avLst/>
            <a:gdLst/>
            <a:ahLst/>
            <a:cxnLst/>
            <a:rect l="l" t="t" r="r" b="b"/>
            <a:pathLst>
              <a:path w="682644" h="902535">
                <a:moveTo>
                  <a:pt x="0" y="0"/>
                </a:moveTo>
                <a:lnTo>
                  <a:pt x="682644" y="0"/>
                </a:lnTo>
                <a:lnTo>
                  <a:pt x="682644" y="902535"/>
                </a:lnTo>
                <a:lnTo>
                  <a:pt x="0" y="9025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1931453"/>
            <a:ext cx="8803572" cy="7544767"/>
            <a:chOff x="0" y="0"/>
            <a:chExt cx="11738096" cy="10059689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8164180"/>
              <a:ext cx="7294844" cy="942162"/>
              <a:chOff x="0" y="0"/>
              <a:chExt cx="17293614" cy="223354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9050" y="19050"/>
                <a:ext cx="17255641" cy="2195449"/>
              </a:xfrm>
              <a:custGeom>
                <a:avLst/>
                <a:gdLst/>
                <a:ahLst/>
                <a:cxnLst/>
                <a:rect l="l" t="t" r="r" b="b"/>
                <a:pathLst>
                  <a:path w="17255641" h="2195449">
                    <a:moveTo>
                      <a:pt x="16157727" y="2195449"/>
                    </a:moveTo>
                    <a:lnTo>
                      <a:pt x="1097788" y="2195449"/>
                    </a:lnTo>
                    <a:cubicBezTo>
                      <a:pt x="491490" y="2195449"/>
                      <a:pt x="0" y="1703959"/>
                      <a:pt x="0" y="1097661"/>
                    </a:cubicBezTo>
                    <a:lnTo>
                      <a:pt x="0" y="1097661"/>
                    </a:lnTo>
                    <a:cubicBezTo>
                      <a:pt x="0" y="491490"/>
                      <a:pt x="491490" y="0"/>
                      <a:pt x="1097788" y="0"/>
                    </a:cubicBezTo>
                    <a:lnTo>
                      <a:pt x="16157854" y="0"/>
                    </a:lnTo>
                    <a:cubicBezTo>
                      <a:pt x="16764152" y="0"/>
                      <a:pt x="17255641" y="491490"/>
                      <a:pt x="17255641" y="1097788"/>
                    </a:cubicBezTo>
                    <a:lnTo>
                      <a:pt x="17255641" y="1097788"/>
                    </a:lnTo>
                    <a:cubicBezTo>
                      <a:pt x="17255514" y="1703959"/>
                      <a:pt x="16764025" y="2195449"/>
                      <a:pt x="16157727" y="2195449"/>
                    </a:cubicBezTo>
                    <a:close/>
                  </a:path>
                </a:pathLst>
              </a:custGeom>
              <a:solidFill>
                <a:srgbClr val="675BF8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17293614" cy="2233549"/>
              </a:xfrm>
              <a:custGeom>
                <a:avLst/>
                <a:gdLst/>
                <a:ahLst/>
                <a:cxnLst/>
                <a:rect l="l" t="t" r="r" b="b"/>
                <a:pathLst>
                  <a:path w="17293614" h="2233549">
                    <a:moveTo>
                      <a:pt x="16176777" y="2233549"/>
                    </a:moveTo>
                    <a:lnTo>
                      <a:pt x="1116838" y="2233549"/>
                    </a:lnTo>
                    <a:cubicBezTo>
                      <a:pt x="501015" y="2233549"/>
                      <a:pt x="0" y="1732534"/>
                      <a:pt x="0" y="1116838"/>
                    </a:cubicBezTo>
                    <a:cubicBezTo>
                      <a:pt x="0" y="501015"/>
                      <a:pt x="501015" y="0"/>
                      <a:pt x="1116838" y="0"/>
                    </a:cubicBezTo>
                    <a:lnTo>
                      <a:pt x="16176904" y="0"/>
                    </a:lnTo>
                    <a:cubicBezTo>
                      <a:pt x="16792600" y="0"/>
                      <a:pt x="17293614" y="501015"/>
                      <a:pt x="17293614" y="1116838"/>
                    </a:cubicBezTo>
                    <a:cubicBezTo>
                      <a:pt x="17293614" y="1732534"/>
                      <a:pt x="16792600" y="2233549"/>
                      <a:pt x="16176777" y="2233549"/>
                    </a:cubicBezTo>
                    <a:close/>
                    <a:moveTo>
                      <a:pt x="1116838" y="38100"/>
                    </a:moveTo>
                    <a:cubicBezTo>
                      <a:pt x="521970" y="38100"/>
                      <a:pt x="38100" y="521970"/>
                      <a:pt x="38100" y="1116838"/>
                    </a:cubicBezTo>
                    <a:cubicBezTo>
                      <a:pt x="38100" y="1711579"/>
                      <a:pt x="521970" y="2195576"/>
                      <a:pt x="1116838" y="2195576"/>
                    </a:cubicBezTo>
                    <a:lnTo>
                      <a:pt x="16176904" y="2195576"/>
                    </a:lnTo>
                    <a:cubicBezTo>
                      <a:pt x="16771644" y="2195576"/>
                      <a:pt x="17255641" y="1711706"/>
                      <a:pt x="17255641" y="1116838"/>
                    </a:cubicBezTo>
                    <a:cubicBezTo>
                      <a:pt x="17255514" y="521970"/>
                      <a:pt x="16771644" y="38100"/>
                      <a:pt x="16176777" y="38100"/>
                    </a:cubicBezTo>
                    <a:lnTo>
                      <a:pt x="1116838" y="38100"/>
                    </a:lnTo>
                    <a:close/>
                  </a:path>
                </a:pathLst>
              </a:custGeom>
              <a:solidFill>
                <a:srgbClr val="675BF8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764684" y="8431215"/>
              <a:ext cx="6130131" cy="368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1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FFFFFF"/>
                  </a:solidFill>
                  <a:ea typeface="Arita Dotum Medium"/>
                </a:rPr>
                <a:t>주제 : GroupWare 프로그램 설계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7849023"/>
              <a:ext cx="11364616" cy="0"/>
            </a:xfrm>
            <a:prstGeom prst="line">
              <a:avLst/>
            </a:prstGeom>
            <a:ln w="38100" cap="flat">
              <a:solidFill>
                <a:srgbClr val="675BF8"/>
              </a:solidFill>
              <a:prstDash val="lgDash"/>
              <a:headEnd type="none" w="sm" len="sm"/>
              <a:tailEnd type="none" w="sm" len="sm"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123825"/>
              <a:ext cx="11738096" cy="7414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464"/>
                </a:lnSpc>
              </a:pPr>
              <a:r>
                <a:rPr lang="en-US" sz="13149" spc="-262">
                  <a:solidFill>
                    <a:srgbClr val="272727"/>
                  </a:solidFill>
                  <a:latin typeface="YD머리정체"/>
                </a:rPr>
                <a:t>FINAL</a:t>
              </a:r>
            </a:p>
            <a:p>
              <a:pPr>
                <a:lnSpc>
                  <a:spcPts val="14464"/>
                </a:lnSpc>
              </a:pPr>
              <a:r>
                <a:rPr lang="en-US" sz="13149" spc="-262">
                  <a:solidFill>
                    <a:srgbClr val="272727"/>
                  </a:solidFill>
                  <a:latin typeface="YD머리정체"/>
                </a:rPr>
                <a:t>project : FireWorks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491364"/>
              <a:ext cx="11738096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171792" y="1106587"/>
            <a:ext cx="293756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272727"/>
                </a:solidFill>
                <a:latin typeface="Arita Dotum Medium"/>
              </a:rPr>
              <a:t>team 단체티</a:t>
            </a:r>
          </a:p>
          <a:p>
            <a:pPr>
              <a:lnSpc>
                <a:spcPts val="2730"/>
              </a:lnSpc>
            </a:pPr>
            <a:endParaRPr lang="en-US" sz="2999">
              <a:solidFill>
                <a:srgbClr val="272727"/>
              </a:solidFill>
              <a:latin typeface="Arita Dotum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13397" y="-326192"/>
            <a:ext cx="18901397" cy="11430000"/>
          </a:xfrm>
          <a:prstGeom prst="rect">
            <a:avLst/>
          </a:prstGeom>
          <a:solidFill>
            <a:srgbClr val="CDC2FE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 flipH="1">
            <a:off x="461307" y="1700213"/>
            <a:ext cx="9031125" cy="14287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461267" y="357188"/>
            <a:ext cx="9031165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</a:pPr>
            <a:r>
              <a:rPr lang="en-US" sz="8799" dirty="0" err="1">
                <a:solidFill>
                  <a:srgbClr val="272727"/>
                </a:solidFill>
                <a:ea typeface="YD머리정체"/>
              </a:rPr>
              <a:t>프로토타입</a:t>
            </a:r>
            <a:r>
              <a:rPr lang="en-US" sz="8799" dirty="0">
                <a:solidFill>
                  <a:srgbClr val="272727"/>
                </a:solidFill>
                <a:ea typeface="YD머리정체"/>
              </a:rPr>
              <a:t> </a:t>
            </a:r>
            <a:r>
              <a:rPr lang="en-US" sz="8799" dirty="0" err="1">
                <a:solidFill>
                  <a:srgbClr val="272727"/>
                </a:solidFill>
                <a:ea typeface="YD머리정체"/>
              </a:rPr>
              <a:t>시연</a:t>
            </a:r>
            <a:r>
              <a:rPr lang="en-US" sz="8799" dirty="0">
                <a:solidFill>
                  <a:srgbClr val="272727"/>
                </a:solidFill>
                <a:ea typeface="YD머리정체"/>
              </a:rPr>
              <a:t> </a:t>
            </a:r>
            <a:r>
              <a:rPr lang="en-US" sz="8799" dirty="0" err="1">
                <a:solidFill>
                  <a:srgbClr val="272727"/>
                </a:solidFill>
                <a:ea typeface="YD머리정체"/>
              </a:rPr>
              <a:t>영상</a:t>
            </a:r>
            <a:endParaRPr lang="en-US" sz="8799" dirty="0">
              <a:solidFill>
                <a:srgbClr val="272727"/>
              </a:solidFill>
              <a:ea typeface="YD머리정체"/>
            </a:endParaRPr>
          </a:p>
        </p:txBody>
      </p:sp>
      <p:pic>
        <p:nvPicPr>
          <p:cNvPr id="7" name="그림 6">
            <a:hlinkClick r:id="rId2"/>
            <a:extLst>
              <a:ext uri="{FF2B5EF4-FFF2-40B4-BE49-F238E27FC236}">
                <a16:creationId xmlns:a16="http://schemas.microsoft.com/office/drawing/2014/main" id="{18575085-DB53-8DFC-8AA1-81CAEBBB9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849" y="3043238"/>
            <a:ext cx="7639050" cy="63103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124" y="518698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3963993" y="5554350"/>
            <a:ext cx="1643697" cy="1140165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4090430" y="4737053"/>
            <a:ext cx="979686" cy="0"/>
          </a:xfrm>
          <a:prstGeom prst="line">
            <a:avLst/>
          </a:prstGeom>
          <a:ln w="38100" cap="flat">
            <a:solidFill>
              <a:srgbClr val="FEFEF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Freeform 6"/>
          <p:cNvSpPr/>
          <p:nvPr/>
        </p:nvSpPr>
        <p:spPr>
          <a:xfrm>
            <a:off x="1028700" y="2424611"/>
            <a:ext cx="2786998" cy="4996047"/>
          </a:xfrm>
          <a:custGeom>
            <a:avLst/>
            <a:gdLst/>
            <a:ahLst/>
            <a:cxnLst/>
            <a:rect l="l" t="t" r="r" b="b"/>
            <a:pathLst>
              <a:path w="2786998" h="4996047">
                <a:moveTo>
                  <a:pt x="0" y="0"/>
                </a:moveTo>
                <a:lnTo>
                  <a:pt x="2786998" y="0"/>
                </a:lnTo>
                <a:lnTo>
                  <a:pt x="2786998" y="4996047"/>
                </a:lnTo>
                <a:lnTo>
                  <a:pt x="0" y="499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322529" y="2424611"/>
            <a:ext cx="3033061" cy="4996047"/>
          </a:xfrm>
          <a:custGeom>
            <a:avLst/>
            <a:gdLst/>
            <a:ahLst/>
            <a:cxnLst/>
            <a:rect l="l" t="t" r="r" b="b"/>
            <a:pathLst>
              <a:path w="3033061" h="4996047">
                <a:moveTo>
                  <a:pt x="0" y="0"/>
                </a:moveTo>
                <a:lnTo>
                  <a:pt x="3033061" y="0"/>
                </a:lnTo>
                <a:lnTo>
                  <a:pt x="3033061" y="4996047"/>
                </a:lnTo>
                <a:lnTo>
                  <a:pt x="0" y="4996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13625" y="2003612"/>
            <a:ext cx="3249346" cy="4690903"/>
          </a:xfrm>
          <a:custGeom>
            <a:avLst/>
            <a:gdLst/>
            <a:ahLst/>
            <a:cxnLst/>
            <a:rect l="l" t="t" r="r" b="b"/>
            <a:pathLst>
              <a:path w="3249346" h="4690903">
                <a:moveTo>
                  <a:pt x="0" y="0"/>
                </a:moveTo>
                <a:lnTo>
                  <a:pt x="3249347" y="0"/>
                </a:lnTo>
                <a:lnTo>
                  <a:pt x="3249347" y="4690903"/>
                </a:lnTo>
                <a:lnTo>
                  <a:pt x="0" y="4690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25282" y="904561"/>
            <a:ext cx="61227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FEFEFE"/>
                </a:solidFill>
                <a:ea typeface="YD머리정체"/>
              </a:rPr>
              <a:t>회원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13625" y="6999659"/>
            <a:ext cx="7312376" cy="2336215"/>
            <a:chOff x="0" y="0"/>
            <a:chExt cx="3022085" cy="9655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11862" cy="933459"/>
            </a:xfrm>
            <a:custGeom>
              <a:avLst/>
              <a:gdLst/>
              <a:ahLst/>
              <a:cxnLst/>
              <a:rect l="l" t="t" r="r" b="b"/>
              <a:pathLst>
                <a:path w="2911862" h="933459">
                  <a:moveTo>
                    <a:pt x="29668" y="0"/>
                  </a:moveTo>
                  <a:lnTo>
                    <a:pt x="2882194" y="0"/>
                  </a:lnTo>
                  <a:cubicBezTo>
                    <a:pt x="2898579" y="0"/>
                    <a:pt x="2911862" y="13283"/>
                    <a:pt x="2911862" y="29668"/>
                  </a:cubicBezTo>
                  <a:lnTo>
                    <a:pt x="2911862" y="903791"/>
                  </a:lnTo>
                  <a:cubicBezTo>
                    <a:pt x="2911862" y="920176"/>
                    <a:pt x="2898579" y="933459"/>
                    <a:pt x="2882194" y="933459"/>
                  </a:cubicBezTo>
                  <a:lnTo>
                    <a:pt x="29668" y="933459"/>
                  </a:lnTo>
                  <a:cubicBezTo>
                    <a:pt x="13283" y="933459"/>
                    <a:pt x="0" y="920176"/>
                    <a:pt x="0" y="903791"/>
                  </a:cubicBezTo>
                  <a:lnTo>
                    <a:pt x="0" y="29668"/>
                  </a:lnTo>
                  <a:cubicBezTo>
                    <a:pt x="0" y="13283"/>
                    <a:pt x="13283" y="0"/>
                    <a:pt x="29668" y="0"/>
                  </a:cubicBezTo>
                  <a:close/>
                </a:path>
              </a:pathLst>
            </a:custGeom>
            <a:solidFill>
              <a:srgbClr val="FFC9C9"/>
            </a:solidFill>
            <a:ln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95569"/>
              <a:ext cx="3022085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회원가입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및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로그인을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할 수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.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회원가입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후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관리자의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승인이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필요합니다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.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자신의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사내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직급과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부서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정보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입력이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필수입니다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.</a:t>
              </a:r>
            </a:p>
            <a:p>
              <a:pPr algn="ctr">
                <a:lnSpc>
                  <a:spcPts val="3219"/>
                </a:lnSpc>
              </a:pPr>
              <a:endParaRPr lang="en-US" sz="2299" dirty="0">
                <a:solidFill>
                  <a:srgbClr val="272727"/>
                </a:solidFill>
                <a:ea typeface="Arita Dotum Medium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>
            <a:off x="8739882" y="4775153"/>
            <a:ext cx="979686" cy="0"/>
          </a:xfrm>
          <a:prstGeom prst="line">
            <a:avLst/>
          </a:prstGeom>
          <a:ln w="38100" cap="flat">
            <a:solidFill>
              <a:srgbClr val="FEFEFE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124" y="518698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4106760" y="5907839"/>
            <a:ext cx="3499330" cy="3144135"/>
          </a:xfrm>
          <a:custGeom>
            <a:avLst/>
            <a:gdLst/>
            <a:ahLst/>
            <a:cxnLst/>
            <a:rect l="l" t="t" r="r" b="b"/>
            <a:pathLst>
              <a:path w="3499330" h="3144135">
                <a:moveTo>
                  <a:pt x="0" y="0"/>
                </a:moveTo>
                <a:lnTo>
                  <a:pt x="3499330" y="0"/>
                </a:lnTo>
                <a:lnTo>
                  <a:pt x="3499330" y="3144135"/>
                </a:lnTo>
                <a:lnTo>
                  <a:pt x="0" y="3144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662957" y="4795925"/>
            <a:ext cx="5740109" cy="917411"/>
            <a:chOff x="0" y="38400"/>
            <a:chExt cx="2372293" cy="379152"/>
          </a:xfrm>
        </p:grpSpPr>
        <p:sp>
          <p:nvSpPr>
            <p:cNvPr id="6" name="Freeform 6"/>
            <p:cNvSpPr/>
            <p:nvPr/>
          </p:nvSpPr>
          <p:spPr>
            <a:xfrm>
              <a:off x="0" y="38400"/>
              <a:ext cx="2372293" cy="364094"/>
            </a:xfrm>
            <a:custGeom>
              <a:avLst/>
              <a:gdLst/>
              <a:ahLst/>
              <a:cxnLst/>
              <a:rect l="l" t="t" r="r" b="b"/>
              <a:pathLst>
                <a:path w="2372293" h="364094">
                  <a:moveTo>
                    <a:pt x="36416" y="0"/>
                  </a:moveTo>
                  <a:lnTo>
                    <a:pt x="2335877" y="0"/>
                  </a:lnTo>
                  <a:cubicBezTo>
                    <a:pt x="2355989" y="0"/>
                    <a:pt x="2372293" y="16304"/>
                    <a:pt x="2372293" y="36416"/>
                  </a:cubicBezTo>
                  <a:lnTo>
                    <a:pt x="2372293" y="327678"/>
                  </a:lnTo>
                  <a:cubicBezTo>
                    <a:pt x="2372293" y="347790"/>
                    <a:pt x="2355989" y="364094"/>
                    <a:pt x="2335877" y="364094"/>
                  </a:cubicBezTo>
                  <a:lnTo>
                    <a:pt x="36416" y="364094"/>
                  </a:lnTo>
                  <a:cubicBezTo>
                    <a:pt x="16304" y="364094"/>
                    <a:pt x="0" y="347790"/>
                    <a:pt x="0" y="327678"/>
                  </a:cubicBezTo>
                  <a:lnTo>
                    <a:pt x="0" y="36416"/>
                  </a:lnTo>
                  <a:cubicBezTo>
                    <a:pt x="0" y="16304"/>
                    <a:pt x="16304" y="0"/>
                    <a:pt x="36416" y="0"/>
                  </a:cubicBezTo>
                  <a:close/>
                </a:path>
              </a:pathLst>
            </a:custGeom>
            <a:solidFill>
              <a:srgbClr val="F87676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53458"/>
              <a:ext cx="2372293" cy="36409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로그인에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성공하면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회원의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정보가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나옵니다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29698" y="890417"/>
            <a:ext cx="7515302" cy="2104973"/>
            <a:chOff x="0" y="-57150"/>
            <a:chExt cx="3105951" cy="8699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0593" cy="640546"/>
            </a:xfrm>
            <a:custGeom>
              <a:avLst/>
              <a:gdLst/>
              <a:ahLst/>
              <a:cxnLst/>
              <a:rect l="l" t="t" r="r" b="b"/>
              <a:pathLst>
                <a:path w="2970593" h="640546">
                  <a:moveTo>
                    <a:pt x="29082" y="0"/>
                  </a:moveTo>
                  <a:lnTo>
                    <a:pt x="2941512" y="0"/>
                  </a:lnTo>
                  <a:cubicBezTo>
                    <a:pt x="2957573" y="0"/>
                    <a:pt x="2970593" y="13020"/>
                    <a:pt x="2970593" y="29082"/>
                  </a:cubicBezTo>
                  <a:lnTo>
                    <a:pt x="2970593" y="611465"/>
                  </a:lnTo>
                  <a:cubicBezTo>
                    <a:pt x="2970593" y="627526"/>
                    <a:pt x="2957573" y="640546"/>
                    <a:pt x="2941512" y="640546"/>
                  </a:cubicBezTo>
                  <a:lnTo>
                    <a:pt x="29082" y="640546"/>
                  </a:lnTo>
                  <a:cubicBezTo>
                    <a:pt x="13020" y="640546"/>
                    <a:pt x="0" y="627526"/>
                    <a:pt x="0" y="611465"/>
                  </a:cubicBezTo>
                  <a:lnTo>
                    <a:pt x="0" y="29082"/>
                  </a:lnTo>
                  <a:cubicBezTo>
                    <a:pt x="0" y="13020"/>
                    <a:pt x="13020" y="0"/>
                    <a:pt x="2908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105951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회원정보에서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자신의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정보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수정이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가능합니다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아이디ID를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제외한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모든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정보를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수정할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7275941" y="7237392"/>
            <a:ext cx="1734709" cy="0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>
            <a:off x="1288643" y="4611930"/>
            <a:ext cx="1190865" cy="512520"/>
          </a:xfrm>
          <a:prstGeom prst="line">
            <a:avLst/>
          </a:prstGeom>
          <a:ln w="38100" cap="flat">
            <a:solidFill>
              <a:srgbClr val="FEFEF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Freeform 13"/>
          <p:cNvSpPr/>
          <p:nvPr/>
        </p:nvSpPr>
        <p:spPr>
          <a:xfrm>
            <a:off x="9579437" y="3646666"/>
            <a:ext cx="5114409" cy="5983266"/>
          </a:xfrm>
          <a:custGeom>
            <a:avLst/>
            <a:gdLst/>
            <a:ahLst/>
            <a:cxnLst/>
            <a:rect l="l" t="t" r="r" b="b"/>
            <a:pathLst>
              <a:path w="5114409" h="5983266">
                <a:moveTo>
                  <a:pt x="0" y="0"/>
                </a:moveTo>
                <a:lnTo>
                  <a:pt x="5114408" y="0"/>
                </a:lnTo>
                <a:lnTo>
                  <a:pt x="5114408" y="5983266"/>
                </a:lnTo>
                <a:lnTo>
                  <a:pt x="0" y="5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 flipV="1">
            <a:off x="13242640" y="2708209"/>
            <a:ext cx="0" cy="1278128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Freeform 15"/>
          <p:cNvSpPr/>
          <p:nvPr/>
        </p:nvSpPr>
        <p:spPr>
          <a:xfrm>
            <a:off x="1269593" y="2182866"/>
            <a:ext cx="7874407" cy="2200921"/>
          </a:xfrm>
          <a:custGeom>
            <a:avLst/>
            <a:gdLst/>
            <a:ahLst/>
            <a:cxnLst/>
            <a:rect l="l" t="t" r="r" b="b"/>
            <a:pathLst>
              <a:path w="7874407" h="2200921">
                <a:moveTo>
                  <a:pt x="0" y="0"/>
                </a:moveTo>
                <a:lnTo>
                  <a:pt x="7874407" y="0"/>
                </a:lnTo>
                <a:lnTo>
                  <a:pt x="7874407" y="2200921"/>
                </a:lnTo>
                <a:lnTo>
                  <a:pt x="0" y="22009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25282" y="904561"/>
            <a:ext cx="61227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FEFEFE"/>
                </a:solidFill>
                <a:ea typeface="YD머리정체"/>
              </a:rPr>
              <a:t>회원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124" y="518698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896599" y="2581329"/>
            <a:ext cx="6962978" cy="2104970"/>
            <a:chOff x="-82583" y="-238444"/>
            <a:chExt cx="2877684" cy="869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84884" cy="364094"/>
            </a:xfrm>
            <a:custGeom>
              <a:avLst/>
              <a:gdLst/>
              <a:ahLst/>
              <a:cxnLst/>
              <a:rect l="l" t="t" r="r" b="b"/>
              <a:pathLst>
                <a:path w="2684884" h="364094">
                  <a:moveTo>
                    <a:pt x="32176" y="0"/>
                  </a:moveTo>
                  <a:lnTo>
                    <a:pt x="2652708" y="0"/>
                  </a:lnTo>
                  <a:cubicBezTo>
                    <a:pt x="2670479" y="0"/>
                    <a:pt x="2684884" y="14406"/>
                    <a:pt x="2684884" y="32176"/>
                  </a:cubicBezTo>
                  <a:lnTo>
                    <a:pt x="2684884" y="331918"/>
                  </a:lnTo>
                  <a:cubicBezTo>
                    <a:pt x="2684884" y="349688"/>
                    <a:pt x="2670479" y="364094"/>
                    <a:pt x="2652708" y="364094"/>
                  </a:cubicBezTo>
                  <a:lnTo>
                    <a:pt x="32176" y="364094"/>
                  </a:lnTo>
                  <a:cubicBezTo>
                    <a:pt x="14406" y="364094"/>
                    <a:pt x="0" y="349688"/>
                    <a:pt x="0" y="331918"/>
                  </a:cubicBezTo>
                  <a:lnTo>
                    <a:pt x="0" y="32176"/>
                  </a:lnTo>
                  <a:cubicBezTo>
                    <a:pt x="0" y="14406"/>
                    <a:pt x="14406" y="0"/>
                    <a:pt x="32176" y="0"/>
                  </a:cubicBezTo>
                  <a:close/>
                </a:path>
              </a:pathLst>
            </a:custGeom>
            <a:solidFill>
              <a:srgbClr val="F87676"/>
            </a:soli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-82583" y="-238444"/>
              <a:ext cx="2877684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상단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메뉴를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통해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출퇴근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등록을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할 수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2578596"/>
            <a:ext cx="9813076" cy="2040342"/>
          </a:xfrm>
          <a:custGeom>
            <a:avLst/>
            <a:gdLst/>
            <a:ahLst/>
            <a:cxnLst/>
            <a:rect l="l" t="t" r="r" b="b"/>
            <a:pathLst>
              <a:path w="9813076" h="2040342">
                <a:moveTo>
                  <a:pt x="0" y="0"/>
                </a:moveTo>
                <a:lnTo>
                  <a:pt x="9813076" y="0"/>
                </a:lnTo>
                <a:lnTo>
                  <a:pt x="9813076" y="2040342"/>
                </a:lnTo>
                <a:lnTo>
                  <a:pt x="0" y="2040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9949722" y="3787762"/>
            <a:ext cx="1127650" cy="2086968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 flipH="1">
            <a:off x="6681798" y="4065868"/>
            <a:ext cx="1674874" cy="1210582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Freeform 10"/>
          <p:cNvSpPr/>
          <p:nvPr/>
        </p:nvSpPr>
        <p:spPr>
          <a:xfrm>
            <a:off x="1036116" y="5442523"/>
            <a:ext cx="7339606" cy="2379045"/>
          </a:xfrm>
          <a:custGeom>
            <a:avLst/>
            <a:gdLst/>
            <a:ahLst/>
            <a:cxnLst/>
            <a:rect l="l" t="t" r="r" b="b"/>
            <a:pathLst>
              <a:path w="7339606" h="2379045">
                <a:moveTo>
                  <a:pt x="0" y="0"/>
                </a:moveTo>
                <a:lnTo>
                  <a:pt x="7339606" y="0"/>
                </a:lnTo>
                <a:lnTo>
                  <a:pt x="7339606" y="2379045"/>
                </a:lnTo>
                <a:lnTo>
                  <a:pt x="0" y="23790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380415" y="5976035"/>
            <a:ext cx="6644767" cy="2154135"/>
          </a:xfrm>
          <a:custGeom>
            <a:avLst/>
            <a:gdLst/>
            <a:ahLst/>
            <a:cxnLst/>
            <a:rect l="l" t="t" r="r" b="b"/>
            <a:pathLst>
              <a:path w="6644767" h="2154135">
                <a:moveTo>
                  <a:pt x="0" y="0"/>
                </a:moveTo>
                <a:lnTo>
                  <a:pt x="6644767" y="0"/>
                </a:lnTo>
                <a:lnTo>
                  <a:pt x="6644767" y="2154135"/>
                </a:lnTo>
                <a:lnTo>
                  <a:pt x="0" y="2154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25282" y="904561"/>
            <a:ext cx="61227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FEFEFE"/>
                </a:solidFill>
                <a:ea typeface="YD머리정체"/>
              </a:rPr>
              <a:t>회원/근태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124" y="518698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414269"/>
            <a:ext cx="3499330" cy="3144135"/>
          </a:xfrm>
          <a:custGeom>
            <a:avLst/>
            <a:gdLst/>
            <a:ahLst/>
            <a:cxnLst/>
            <a:rect l="l" t="t" r="r" b="b"/>
            <a:pathLst>
              <a:path w="3499330" h="3144135">
                <a:moveTo>
                  <a:pt x="0" y="0"/>
                </a:moveTo>
                <a:lnTo>
                  <a:pt x="3499330" y="0"/>
                </a:lnTo>
                <a:lnTo>
                  <a:pt x="3499330" y="3144135"/>
                </a:lnTo>
                <a:lnTo>
                  <a:pt x="0" y="3144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700207" y="2247899"/>
            <a:ext cx="7110794" cy="2104973"/>
            <a:chOff x="-157460" y="-77921"/>
            <a:chExt cx="2938774" cy="869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31022" cy="640546"/>
            </a:xfrm>
            <a:custGeom>
              <a:avLst/>
              <a:gdLst/>
              <a:ahLst/>
              <a:cxnLst/>
              <a:rect l="l" t="t" r="r" b="b"/>
              <a:pathLst>
                <a:path w="2531022" h="640546">
                  <a:moveTo>
                    <a:pt x="34132" y="0"/>
                  </a:moveTo>
                  <a:lnTo>
                    <a:pt x="2496890" y="0"/>
                  </a:lnTo>
                  <a:cubicBezTo>
                    <a:pt x="2515741" y="0"/>
                    <a:pt x="2531022" y="15282"/>
                    <a:pt x="2531022" y="34132"/>
                  </a:cubicBezTo>
                  <a:lnTo>
                    <a:pt x="2531022" y="606414"/>
                  </a:lnTo>
                  <a:cubicBezTo>
                    <a:pt x="2531022" y="615467"/>
                    <a:pt x="2527426" y="624148"/>
                    <a:pt x="2521025" y="630549"/>
                  </a:cubicBezTo>
                  <a:cubicBezTo>
                    <a:pt x="2514624" y="636950"/>
                    <a:pt x="2505942" y="640546"/>
                    <a:pt x="2496890" y="640546"/>
                  </a:cubicBezTo>
                  <a:lnTo>
                    <a:pt x="34132" y="640546"/>
                  </a:lnTo>
                  <a:cubicBezTo>
                    <a:pt x="15282" y="640546"/>
                    <a:pt x="0" y="625265"/>
                    <a:pt x="0" y="606414"/>
                  </a:cubicBezTo>
                  <a:lnTo>
                    <a:pt x="0" y="34132"/>
                  </a:lnTo>
                  <a:cubicBezTo>
                    <a:pt x="0" y="15282"/>
                    <a:pt x="15282" y="0"/>
                    <a:pt x="3413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-157460" y="-77921"/>
              <a:ext cx="2938774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최근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30일간의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근태기록을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확인할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7275941" y="7237392"/>
            <a:ext cx="1734709" cy="0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>
            <a:off x="4163969" y="4398083"/>
            <a:ext cx="1456767" cy="7454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Freeform 10"/>
          <p:cNvSpPr/>
          <p:nvPr/>
        </p:nvSpPr>
        <p:spPr>
          <a:xfrm>
            <a:off x="4682722" y="5276850"/>
            <a:ext cx="12576578" cy="3359901"/>
          </a:xfrm>
          <a:custGeom>
            <a:avLst/>
            <a:gdLst/>
            <a:ahLst/>
            <a:cxnLst/>
            <a:rect l="l" t="t" r="r" b="b"/>
            <a:pathLst>
              <a:path w="12576578" h="3359901">
                <a:moveTo>
                  <a:pt x="0" y="0"/>
                </a:moveTo>
                <a:lnTo>
                  <a:pt x="12576578" y="0"/>
                </a:lnTo>
                <a:lnTo>
                  <a:pt x="12576578" y="3359901"/>
                </a:lnTo>
                <a:lnTo>
                  <a:pt x="0" y="3359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69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25282" y="904561"/>
            <a:ext cx="61227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FEFEFE"/>
                </a:solidFill>
                <a:ea typeface="YD머리정체"/>
              </a:rPr>
              <a:t>회원/근태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124" y="781637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770296" y="3460999"/>
            <a:ext cx="3906201" cy="1682501"/>
          </a:xfrm>
          <a:custGeom>
            <a:avLst/>
            <a:gdLst/>
            <a:ahLst/>
            <a:cxnLst/>
            <a:rect l="l" t="t" r="r" b="b"/>
            <a:pathLst>
              <a:path w="3906201" h="1682501">
                <a:moveTo>
                  <a:pt x="0" y="0"/>
                </a:moveTo>
                <a:lnTo>
                  <a:pt x="3906202" y="0"/>
                </a:lnTo>
                <a:lnTo>
                  <a:pt x="3906202" y="1682501"/>
                </a:lnTo>
                <a:lnTo>
                  <a:pt x="0" y="1682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910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199958" y="3186186"/>
            <a:ext cx="7506642" cy="2338315"/>
            <a:chOff x="-138643" y="-184131"/>
            <a:chExt cx="2731625" cy="8509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62450" cy="474022"/>
            </a:xfrm>
            <a:custGeom>
              <a:avLst/>
              <a:gdLst/>
              <a:ahLst/>
              <a:cxnLst/>
              <a:rect l="l" t="t" r="r" b="b"/>
              <a:pathLst>
                <a:path w="2462450" h="474022">
                  <a:moveTo>
                    <a:pt x="24026" y="0"/>
                  </a:moveTo>
                  <a:lnTo>
                    <a:pt x="2438424" y="0"/>
                  </a:lnTo>
                  <a:cubicBezTo>
                    <a:pt x="2451693" y="0"/>
                    <a:pt x="2462450" y="10757"/>
                    <a:pt x="2462450" y="24026"/>
                  </a:cubicBezTo>
                  <a:lnTo>
                    <a:pt x="2462450" y="449996"/>
                  </a:lnTo>
                  <a:cubicBezTo>
                    <a:pt x="2462450" y="463265"/>
                    <a:pt x="2451693" y="474022"/>
                    <a:pt x="2438424" y="474022"/>
                  </a:cubicBezTo>
                  <a:lnTo>
                    <a:pt x="24026" y="474022"/>
                  </a:lnTo>
                  <a:cubicBezTo>
                    <a:pt x="10757" y="474022"/>
                    <a:pt x="0" y="463265"/>
                    <a:pt x="0" y="449996"/>
                  </a:cubicBezTo>
                  <a:lnTo>
                    <a:pt x="0" y="24026"/>
                  </a:lnTo>
                  <a:cubicBezTo>
                    <a:pt x="0" y="10757"/>
                    <a:pt x="10757" y="0"/>
                    <a:pt x="24026" y="0"/>
                  </a:cubicBezTo>
                  <a:close/>
                </a:path>
              </a:pathLst>
            </a:custGeom>
            <a:solidFill>
              <a:srgbClr val="FFC9C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-138643" y="-184131"/>
              <a:ext cx="2731625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 err="1">
                  <a:solidFill>
                    <a:srgbClr val="FFFFFF"/>
                  </a:solidFill>
                  <a:ea typeface="Arita Dotum Medium"/>
                </a:rPr>
                <a:t>메인</a:t>
              </a:r>
              <a:r>
                <a:rPr lang="en-US" sz="19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1999" dirty="0" err="1">
                  <a:solidFill>
                    <a:srgbClr val="FFFFFF"/>
                  </a:solidFill>
                  <a:ea typeface="Arita Dotum Medium"/>
                </a:rPr>
                <a:t>화면에서</a:t>
              </a:r>
              <a:r>
                <a:rPr lang="en-US" sz="1999" dirty="0">
                  <a:solidFill>
                    <a:srgbClr val="FFFFFF"/>
                  </a:solidFill>
                  <a:ea typeface="Arita Dotum Medium"/>
                </a:rPr>
                <a:t> "</a:t>
              </a:r>
              <a:r>
                <a:rPr lang="en-US" sz="1999" dirty="0" err="1">
                  <a:solidFill>
                    <a:srgbClr val="FFFFFF"/>
                  </a:solidFill>
                  <a:ea typeface="Arita Dotum Medium"/>
                </a:rPr>
                <a:t>결재선</a:t>
              </a:r>
              <a:r>
                <a:rPr lang="en-US" sz="19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1999" dirty="0" err="1">
                  <a:solidFill>
                    <a:srgbClr val="FFFFFF"/>
                  </a:solidFill>
                  <a:ea typeface="Arita Dotum Medium"/>
                </a:rPr>
                <a:t>추가</a:t>
              </a:r>
              <a:r>
                <a:rPr lang="en-US" sz="1999" dirty="0">
                  <a:solidFill>
                    <a:srgbClr val="FFFFFF"/>
                  </a:solidFill>
                  <a:ea typeface="Arita Dotum Medium"/>
                </a:rPr>
                <a:t>" </a:t>
              </a:r>
              <a:r>
                <a:rPr lang="en-US" sz="1999" dirty="0" err="1">
                  <a:solidFill>
                    <a:srgbClr val="FFFFFF"/>
                  </a:solidFill>
                  <a:ea typeface="Arita Dotum Medium"/>
                </a:rPr>
                <a:t>버튼을</a:t>
              </a:r>
              <a:r>
                <a:rPr lang="en-US" sz="19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1999" dirty="0" err="1">
                  <a:solidFill>
                    <a:srgbClr val="FFFFFF"/>
                  </a:solidFill>
                  <a:ea typeface="Arita Dotum Medium"/>
                </a:rPr>
                <a:t>통해</a:t>
              </a:r>
              <a:r>
                <a:rPr lang="en-US" sz="19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1999" dirty="0" err="1">
                  <a:solidFill>
                    <a:srgbClr val="FFFFFF"/>
                  </a:solidFill>
                  <a:ea typeface="Arita Dotum Medium"/>
                </a:rPr>
                <a:t>이동할</a:t>
              </a:r>
              <a:r>
                <a:rPr lang="en-US" sz="1999" dirty="0">
                  <a:solidFill>
                    <a:srgbClr val="FFFFFF"/>
                  </a:solidFill>
                  <a:ea typeface="Arita Dotum Medium"/>
                </a:rPr>
                <a:t> 수 </a:t>
              </a:r>
              <a:r>
                <a:rPr lang="en-US" sz="1999" dirty="0" err="1">
                  <a:solidFill>
                    <a:srgbClr val="FFFFFF"/>
                  </a:solidFill>
                  <a:ea typeface="Arita Dotum Medium"/>
                </a:rPr>
                <a:t>있습니다</a:t>
              </a:r>
              <a:r>
                <a:rPr lang="en-US" sz="19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8" name="AutoShape 8"/>
          <p:cNvSpPr/>
          <p:nvPr/>
        </p:nvSpPr>
        <p:spPr>
          <a:xfrm flipH="1">
            <a:off x="6067978" y="4486576"/>
            <a:ext cx="1207243" cy="0"/>
          </a:xfrm>
          <a:prstGeom prst="line">
            <a:avLst/>
          </a:prstGeom>
          <a:ln w="38100" cap="flat">
            <a:solidFill>
              <a:srgbClr val="272727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1028700" y="5540009"/>
            <a:ext cx="13845558" cy="3193962"/>
          </a:xfrm>
          <a:custGeom>
            <a:avLst/>
            <a:gdLst/>
            <a:ahLst/>
            <a:cxnLst/>
            <a:rect l="l" t="t" r="r" b="b"/>
            <a:pathLst>
              <a:path w="13845558" h="3193962">
                <a:moveTo>
                  <a:pt x="0" y="0"/>
                </a:moveTo>
                <a:lnTo>
                  <a:pt x="13845558" y="0"/>
                </a:lnTo>
                <a:lnTo>
                  <a:pt x="13845558" y="3193962"/>
                </a:lnTo>
                <a:lnTo>
                  <a:pt x="0" y="3193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00599" y="4791130"/>
            <a:ext cx="7187784" cy="2104970"/>
            <a:chOff x="-361996" y="-145629"/>
            <a:chExt cx="2970593" cy="8699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04885" cy="510851"/>
            </a:xfrm>
            <a:custGeom>
              <a:avLst/>
              <a:gdLst/>
              <a:ahLst/>
              <a:cxnLst/>
              <a:rect l="l" t="t" r="r" b="b"/>
              <a:pathLst>
                <a:path w="2304885" h="510851">
                  <a:moveTo>
                    <a:pt x="37481" y="0"/>
                  </a:moveTo>
                  <a:lnTo>
                    <a:pt x="2267404" y="0"/>
                  </a:lnTo>
                  <a:cubicBezTo>
                    <a:pt x="2277345" y="0"/>
                    <a:pt x="2286878" y="3949"/>
                    <a:pt x="2293907" y="10978"/>
                  </a:cubicBezTo>
                  <a:cubicBezTo>
                    <a:pt x="2300936" y="18007"/>
                    <a:pt x="2304885" y="27540"/>
                    <a:pt x="2304885" y="37481"/>
                  </a:cubicBezTo>
                  <a:lnTo>
                    <a:pt x="2304885" y="473370"/>
                  </a:lnTo>
                  <a:cubicBezTo>
                    <a:pt x="2304885" y="483310"/>
                    <a:pt x="2300936" y="492844"/>
                    <a:pt x="2293907" y="499873"/>
                  </a:cubicBezTo>
                  <a:cubicBezTo>
                    <a:pt x="2286878" y="506902"/>
                    <a:pt x="2277345" y="510851"/>
                    <a:pt x="2267404" y="510851"/>
                  </a:cubicBezTo>
                  <a:lnTo>
                    <a:pt x="37481" y="510851"/>
                  </a:lnTo>
                  <a:cubicBezTo>
                    <a:pt x="27540" y="510851"/>
                    <a:pt x="18007" y="506902"/>
                    <a:pt x="10978" y="499873"/>
                  </a:cubicBezTo>
                  <a:cubicBezTo>
                    <a:pt x="3949" y="492844"/>
                    <a:pt x="0" y="483310"/>
                    <a:pt x="0" y="473370"/>
                  </a:cubicBezTo>
                  <a:lnTo>
                    <a:pt x="0" y="37481"/>
                  </a:lnTo>
                  <a:cubicBezTo>
                    <a:pt x="0" y="27540"/>
                    <a:pt x="3949" y="18007"/>
                    <a:pt x="10978" y="10978"/>
                  </a:cubicBezTo>
                  <a:cubicBezTo>
                    <a:pt x="18007" y="3949"/>
                    <a:pt x="27540" y="0"/>
                    <a:pt x="37481" y="0"/>
                  </a:cubicBezTo>
                  <a:close/>
                </a:path>
              </a:pathLst>
            </a:custGeom>
            <a:solidFill>
              <a:srgbClr val="F87676"/>
            </a:solidFill>
            <a:ln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-361996" y="-145629"/>
              <a:ext cx="2970593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선택한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결재선을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삭제할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191001" y="8143927"/>
            <a:ext cx="9160018" cy="2104973"/>
            <a:chOff x="-397482" y="-80401"/>
            <a:chExt cx="3785685" cy="8699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70593" cy="640546"/>
            </a:xfrm>
            <a:custGeom>
              <a:avLst/>
              <a:gdLst/>
              <a:ahLst/>
              <a:cxnLst/>
              <a:rect l="l" t="t" r="r" b="b"/>
              <a:pathLst>
                <a:path w="2970593" h="640546">
                  <a:moveTo>
                    <a:pt x="29082" y="0"/>
                  </a:moveTo>
                  <a:lnTo>
                    <a:pt x="2941512" y="0"/>
                  </a:lnTo>
                  <a:cubicBezTo>
                    <a:pt x="2957573" y="0"/>
                    <a:pt x="2970593" y="13020"/>
                    <a:pt x="2970593" y="29082"/>
                  </a:cubicBezTo>
                  <a:lnTo>
                    <a:pt x="2970593" y="611465"/>
                  </a:lnTo>
                  <a:cubicBezTo>
                    <a:pt x="2970593" y="627526"/>
                    <a:pt x="2957573" y="640546"/>
                    <a:pt x="2941512" y="640546"/>
                  </a:cubicBezTo>
                  <a:lnTo>
                    <a:pt x="29082" y="640546"/>
                  </a:lnTo>
                  <a:cubicBezTo>
                    <a:pt x="13020" y="640546"/>
                    <a:pt x="0" y="627526"/>
                    <a:pt x="0" y="611465"/>
                  </a:cubicBezTo>
                  <a:lnTo>
                    <a:pt x="0" y="29082"/>
                  </a:lnTo>
                  <a:cubicBezTo>
                    <a:pt x="0" y="13020"/>
                    <a:pt x="13020" y="0"/>
                    <a:pt x="2908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-397482" y="-80401"/>
              <a:ext cx="3785685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새로운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결재선을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추가할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결재자는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최대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3명까지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지정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가능합니다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12684614" y="8568483"/>
            <a:ext cx="1284100" cy="841029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>
            <a:off x="12016737" y="6171232"/>
            <a:ext cx="1734709" cy="0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Freeform 18"/>
          <p:cNvSpPr/>
          <p:nvPr/>
        </p:nvSpPr>
        <p:spPr>
          <a:xfrm>
            <a:off x="8955883" y="1749062"/>
            <a:ext cx="5649184" cy="1753195"/>
          </a:xfrm>
          <a:custGeom>
            <a:avLst/>
            <a:gdLst/>
            <a:ahLst/>
            <a:cxnLst/>
            <a:rect l="l" t="t" r="r" b="b"/>
            <a:pathLst>
              <a:path w="5649184" h="1753195">
                <a:moveTo>
                  <a:pt x="0" y="0"/>
                </a:moveTo>
                <a:lnTo>
                  <a:pt x="5649184" y="0"/>
                </a:lnTo>
                <a:lnTo>
                  <a:pt x="5649184" y="1753195"/>
                </a:lnTo>
                <a:lnTo>
                  <a:pt x="0" y="1753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25282" y="904561"/>
            <a:ext cx="61227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FEFEFE"/>
                </a:solidFill>
                <a:ea typeface="YD머리정체"/>
              </a:rPr>
              <a:t>결재선</a:t>
            </a:r>
          </a:p>
        </p:txBody>
      </p:sp>
      <p:sp>
        <p:nvSpPr>
          <p:cNvPr id="20" name="AutoShape 20"/>
          <p:cNvSpPr/>
          <p:nvPr/>
        </p:nvSpPr>
        <p:spPr>
          <a:xfrm>
            <a:off x="7105393" y="2698709"/>
            <a:ext cx="1593316" cy="0"/>
          </a:xfrm>
          <a:prstGeom prst="line">
            <a:avLst/>
          </a:prstGeom>
          <a:ln w="38100" cap="flat">
            <a:solidFill>
              <a:srgbClr val="FEFEFE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533400" y="1590731"/>
            <a:ext cx="6972300" cy="2104970"/>
            <a:chOff x="-204700" y="-194611"/>
            <a:chExt cx="2881538" cy="8699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405016" cy="510851"/>
            </a:xfrm>
            <a:custGeom>
              <a:avLst/>
              <a:gdLst/>
              <a:ahLst/>
              <a:cxnLst/>
              <a:rect l="l" t="t" r="r" b="b"/>
              <a:pathLst>
                <a:path w="2405016" h="510851">
                  <a:moveTo>
                    <a:pt x="35921" y="0"/>
                  </a:moveTo>
                  <a:lnTo>
                    <a:pt x="2369095" y="0"/>
                  </a:lnTo>
                  <a:cubicBezTo>
                    <a:pt x="2388933" y="0"/>
                    <a:pt x="2405016" y="16082"/>
                    <a:pt x="2405016" y="35921"/>
                  </a:cubicBezTo>
                  <a:lnTo>
                    <a:pt x="2405016" y="474930"/>
                  </a:lnTo>
                  <a:cubicBezTo>
                    <a:pt x="2405016" y="494768"/>
                    <a:pt x="2388933" y="510851"/>
                    <a:pt x="2369095" y="510851"/>
                  </a:cubicBezTo>
                  <a:lnTo>
                    <a:pt x="35921" y="510851"/>
                  </a:lnTo>
                  <a:cubicBezTo>
                    <a:pt x="16082" y="510851"/>
                    <a:pt x="0" y="494768"/>
                    <a:pt x="0" y="474930"/>
                  </a:cubicBezTo>
                  <a:lnTo>
                    <a:pt x="0" y="35921"/>
                  </a:lnTo>
                  <a:cubicBezTo>
                    <a:pt x="0" y="16082"/>
                    <a:pt x="16082" y="0"/>
                    <a:pt x="35921" y="0"/>
                  </a:cubicBezTo>
                  <a:close/>
                </a:path>
              </a:pathLst>
            </a:custGeom>
            <a:solidFill>
              <a:srgbClr val="BAC7DD"/>
            </a:solidFill>
            <a:ln>
              <a:noFill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-204700" y="-194611"/>
              <a:ext cx="2881538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결재선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미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등록시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기안을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작성할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없습니다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124" y="781637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160216" y="2324100"/>
            <a:ext cx="6766936" cy="2338315"/>
            <a:chOff x="0" y="-171885"/>
            <a:chExt cx="2462450" cy="8509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62450" cy="474022"/>
            </a:xfrm>
            <a:custGeom>
              <a:avLst/>
              <a:gdLst/>
              <a:ahLst/>
              <a:cxnLst/>
              <a:rect l="l" t="t" r="r" b="b"/>
              <a:pathLst>
                <a:path w="2462450" h="474022">
                  <a:moveTo>
                    <a:pt x="24026" y="0"/>
                  </a:moveTo>
                  <a:lnTo>
                    <a:pt x="2438424" y="0"/>
                  </a:lnTo>
                  <a:cubicBezTo>
                    <a:pt x="2451693" y="0"/>
                    <a:pt x="2462450" y="10757"/>
                    <a:pt x="2462450" y="24026"/>
                  </a:cubicBezTo>
                  <a:lnTo>
                    <a:pt x="2462450" y="449996"/>
                  </a:lnTo>
                  <a:cubicBezTo>
                    <a:pt x="2462450" y="463265"/>
                    <a:pt x="2451693" y="474022"/>
                    <a:pt x="2438424" y="474022"/>
                  </a:cubicBezTo>
                  <a:lnTo>
                    <a:pt x="24026" y="474022"/>
                  </a:lnTo>
                  <a:cubicBezTo>
                    <a:pt x="10757" y="474022"/>
                    <a:pt x="0" y="463265"/>
                    <a:pt x="0" y="449996"/>
                  </a:cubicBezTo>
                  <a:lnTo>
                    <a:pt x="0" y="24026"/>
                  </a:lnTo>
                  <a:cubicBezTo>
                    <a:pt x="0" y="10757"/>
                    <a:pt x="10757" y="0"/>
                    <a:pt x="24026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0915" y="-171885"/>
              <a:ext cx="2264436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 err="1">
                  <a:solidFill>
                    <a:srgbClr val="FFFFFF"/>
                  </a:solidFill>
                  <a:ea typeface="Arita Dotum Medium"/>
                </a:rPr>
                <a:t>전자서명이</a:t>
              </a:r>
              <a:r>
                <a:rPr lang="en-US" sz="19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1999" dirty="0" err="1">
                  <a:solidFill>
                    <a:srgbClr val="FFFFFF"/>
                  </a:solidFill>
                  <a:ea typeface="Arita Dotum Medium"/>
                </a:rPr>
                <a:t>없을경우</a:t>
              </a:r>
              <a:r>
                <a:rPr lang="en-US" sz="19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1999" dirty="0" err="1">
                  <a:solidFill>
                    <a:srgbClr val="FFFFFF"/>
                  </a:solidFill>
                  <a:ea typeface="Arita Dotum Medium"/>
                </a:rPr>
                <a:t>문서확인을</a:t>
              </a:r>
              <a:r>
                <a:rPr lang="en-US" sz="1999" dirty="0">
                  <a:solidFill>
                    <a:srgbClr val="FFFFFF"/>
                  </a:solidFill>
                  <a:ea typeface="Arita Dotum Medium"/>
                </a:rPr>
                <a:t> 할 수 </a:t>
              </a:r>
              <a:r>
                <a:rPr lang="en-US" sz="1999" dirty="0" err="1">
                  <a:solidFill>
                    <a:srgbClr val="FFFFFF"/>
                  </a:solidFill>
                  <a:ea typeface="Arita Dotum Medium"/>
                </a:rPr>
                <a:t>없습니다</a:t>
              </a:r>
              <a:r>
                <a:rPr lang="en-US" sz="19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7770547" y="3485868"/>
            <a:ext cx="1952216" cy="0"/>
          </a:xfrm>
          <a:prstGeom prst="line">
            <a:avLst/>
          </a:prstGeom>
          <a:ln w="38100" cap="flat">
            <a:solidFill>
              <a:srgbClr val="272727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H="1" flipV="1">
            <a:off x="4310126" y="7623845"/>
            <a:ext cx="995158" cy="841029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1028700" y="2422647"/>
            <a:ext cx="6524751" cy="2050240"/>
          </a:xfrm>
          <a:custGeom>
            <a:avLst/>
            <a:gdLst/>
            <a:ahLst/>
            <a:cxnLst/>
            <a:rect l="l" t="t" r="r" b="b"/>
            <a:pathLst>
              <a:path w="6524751" h="2050240">
                <a:moveTo>
                  <a:pt x="0" y="0"/>
                </a:moveTo>
                <a:lnTo>
                  <a:pt x="6524751" y="0"/>
                </a:lnTo>
                <a:lnTo>
                  <a:pt x="6524751" y="2050241"/>
                </a:lnTo>
                <a:lnTo>
                  <a:pt x="0" y="2050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182940" y="5406439"/>
            <a:ext cx="11127429" cy="1789935"/>
          </a:xfrm>
          <a:custGeom>
            <a:avLst/>
            <a:gdLst/>
            <a:ahLst/>
            <a:cxnLst/>
            <a:rect l="l" t="t" r="r" b="b"/>
            <a:pathLst>
              <a:path w="11127429" h="1789935">
                <a:moveTo>
                  <a:pt x="0" y="0"/>
                </a:moveTo>
                <a:lnTo>
                  <a:pt x="11127429" y="0"/>
                </a:lnTo>
                <a:lnTo>
                  <a:pt x="11127429" y="1789935"/>
                </a:lnTo>
                <a:lnTo>
                  <a:pt x="0" y="1789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25282" y="904561"/>
            <a:ext cx="6122705" cy="95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272727"/>
                </a:solidFill>
                <a:ea typeface="YD머리정체"/>
              </a:rPr>
              <a:t>전자서명 등록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648199" y="7353299"/>
            <a:ext cx="8428118" cy="2104972"/>
            <a:chOff x="-327356" y="-167400"/>
            <a:chExt cx="3483203" cy="8699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32769" cy="542203"/>
            </a:xfrm>
            <a:custGeom>
              <a:avLst/>
              <a:gdLst/>
              <a:ahLst/>
              <a:cxnLst/>
              <a:rect l="l" t="t" r="r" b="b"/>
              <a:pathLst>
                <a:path w="2932769" h="542203">
                  <a:moveTo>
                    <a:pt x="29457" y="0"/>
                  </a:moveTo>
                  <a:lnTo>
                    <a:pt x="2903312" y="0"/>
                  </a:lnTo>
                  <a:cubicBezTo>
                    <a:pt x="2911125" y="0"/>
                    <a:pt x="2918617" y="3103"/>
                    <a:pt x="2924141" y="8628"/>
                  </a:cubicBezTo>
                  <a:cubicBezTo>
                    <a:pt x="2929665" y="14152"/>
                    <a:pt x="2932769" y="21644"/>
                    <a:pt x="2932769" y="29457"/>
                  </a:cubicBezTo>
                  <a:lnTo>
                    <a:pt x="2932769" y="512747"/>
                  </a:lnTo>
                  <a:cubicBezTo>
                    <a:pt x="2932769" y="529015"/>
                    <a:pt x="2919581" y="542203"/>
                    <a:pt x="2903312" y="542203"/>
                  </a:cubicBezTo>
                  <a:lnTo>
                    <a:pt x="29457" y="542203"/>
                  </a:lnTo>
                  <a:cubicBezTo>
                    <a:pt x="21644" y="542203"/>
                    <a:pt x="14152" y="539100"/>
                    <a:pt x="8628" y="533576"/>
                  </a:cubicBezTo>
                  <a:cubicBezTo>
                    <a:pt x="3103" y="528051"/>
                    <a:pt x="0" y="520559"/>
                    <a:pt x="0" y="512747"/>
                  </a:cubicBezTo>
                  <a:lnTo>
                    <a:pt x="0" y="29457"/>
                  </a:lnTo>
                  <a:cubicBezTo>
                    <a:pt x="0" y="21644"/>
                    <a:pt x="3103" y="14152"/>
                    <a:pt x="8628" y="8628"/>
                  </a:cubicBezTo>
                  <a:cubicBezTo>
                    <a:pt x="14152" y="3103"/>
                    <a:pt x="21644" y="0"/>
                    <a:pt x="29457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-327356" y="-167400"/>
              <a:ext cx="3483203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메인화면의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버튼을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통해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전자서명을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등록할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124" y="724487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AutoShape 4"/>
          <p:cNvSpPr/>
          <p:nvPr/>
        </p:nvSpPr>
        <p:spPr>
          <a:xfrm flipV="1">
            <a:off x="14714441" y="8003310"/>
            <a:ext cx="976472" cy="763273"/>
          </a:xfrm>
          <a:prstGeom prst="line">
            <a:avLst/>
          </a:prstGeom>
          <a:ln w="38100" cap="flat">
            <a:solidFill>
              <a:srgbClr val="FFC9C9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" name="Group 5"/>
          <p:cNvGrpSpPr/>
          <p:nvPr/>
        </p:nvGrpSpPr>
        <p:grpSpPr>
          <a:xfrm>
            <a:off x="4522570" y="7658100"/>
            <a:ext cx="10184030" cy="2104970"/>
            <a:chOff x="-157461" y="-151045"/>
            <a:chExt cx="4208893" cy="869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70813" cy="510851"/>
            </a:xfrm>
            <a:custGeom>
              <a:avLst/>
              <a:gdLst/>
              <a:ahLst/>
              <a:cxnLst/>
              <a:rect l="l" t="t" r="r" b="b"/>
              <a:pathLst>
                <a:path w="3870813" h="510851">
                  <a:moveTo>
                    <a:pt x="22318" y="0"/>
                  </a:moveTo>
                  <a:lnTo>
                    <a:pt x="3848495" y="0"/>
                  </a:lnTo>
                  <a:cubicBezTo>
                    <a:pt x="3860821" y="0"/>
                    <a:pt x="3870813" y="9992"/>
                    <a:pt x="3870813" y="22318"/>
                  </a:cubicBezTo>
                  <a:lnTo>
                    <a:pt x="3870813" y="488532"/>
                  </a:lnTo>
                  <a:cubicBezTo>
                    <a:pt x="3870813" y="500858"/>
                    <a:pt x="3860821" y="510851"/>
                    <a:pt x="3848495" y="510851"/>
                  </a:cubicBezTo>
                  <a:lnTo>
                    <a:pt x="22318" y="510851"/>
                  </a:lnTo>
                  <a:cubicBezTo>
                    <a:pt x="9992" y="510851"/>
                    <a:pt x="0" y="500858"/>
                    <a:pt x="0" y="488532"/>
                  </a:cubicBezTo>
                  <a:lnTo>
                    <a:pt x="0" y="22318"/>
                  </a:lnTo>
                  <a:cubicBezTo>
                    <a:pt x="0" y="9992"/>
                    <a:pt x="9992" y="0"/>
                    <a:pt x="22318" y="0"/>
                  </a:cubicBezTo>
                  <a:close/>
                </a:path>
              </a:pathLst>
            </a:custGeom>
            <a:solidFill>
              <a:srgbClr val="F87676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-157461" y="-151045"/>
              <a:ext cx="4208893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전자서명을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등록하면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화면에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본인의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서명이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보이며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,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수정할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4391422" y="5634788"/>
            <a:ext cx="1043345" cy="1046593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1028700" y="2350022"/>
            <a:ext cx="12526542" cy="2793478"/>
          </a:xfrm>
          <a:custGeom>
            <a:avLst/>
            <a:gdLst/>
            <a:ahLst/>
            <a:cxnLst/>
            <a:rect l="l" t="t" r="r" b="b"/>
            <a:pathLst>
              <a:path w="12526542" h="2793478">
                <a:moveTo>
                  <a:pt x="0" y="0"/>
                </a:moveTo>
                <a:lnTo>
                  <a:pt x="12526542" y="0"/>
                </a:lnTo>
                <a:lnTo>
                  <a:pt x="12526542" y="2793478"/>
                </a:lnTo>
                <a:lnTo>
                  <a:pt x="0" y="279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783480" y="5872585"/>
            <a:ext cx="11127429" cy="1655690"/>
          </a:xfrm>
          <a:custGeom>
            <a:avLst/>
            <a:gdLst/>
            <a:ahLst/>
            <a:cxnLst/>
            <a:rect l="l" t="t" r="r" b="b"/>
            <a:pathLst>
              <a:path w="11127429" h="1655690">
                <a:moveTo>
                  <a:pt x="0" y="0"/>
                </a:moveTo>
                <a:lnTo>
                  <a:pt x="11127429" y="0"/>
                </a:lnTo>
                <a:lnTo>
                  <a:pt x="11127429" y="1655690"/>
                </a:lnTo>
                <a:lnTo>
                  <a:pt x="0" y="1655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25282" y="904561"/>
            <a:ext cx="6122705" cy="95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272727"/>
                </a:solidFill>
                <a:ea typeface="YD머리정체"/>
              </a:rPr>
              <a:t>전자서명 등록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081" y="678573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1" y="4937208"/>
            <a:ext cx="7523441" cy="2187492"/>
            <a:chOff x="-323337" y="0"/>
            <a:chExt cx="3109315" cy="9040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3488" cy="873536"/>
            </a:xfrm>
            <a:custGeom>
              <a:avLst/>
              <a:gdLst/>
              <a:ahLst/>
              <a:cxnLst/>
              <a:rect l="l" t="t" r="r" b="b"/>
              <a:pathLst>
                <a:path w="2433488" h="873536">
                  <a:moveTo>
                    <a:pt x="35500" y="0"/>
                  </a:moveTo>
                  <a:lnTo>
                    <a:pt x="2397988" y="0"/>
                  </a:lnTo>
                  <a:cubicBezTo>
                    <a:pt x="2407403" y="0"/>
                    <a:pt x="2416432" y="3740"/>
                    <a:pt x="2423090" y="10398"/>
                  </a:cubicBezTo>
                  <a:cubicBezTo>
                    <a:pt x="2429747" y="17055"/>
                    <a:pt x="2433488" y="26085"/>
                    <a:pt x="2433488" y="35500"/>
                  </a:cubicBezTo>
                  <a:lnTo>
                    <a:pt x="2433488" y="838036"/>
                  </a:lnTo>
                  <a:cubicBezTo>
                    <a:pt x="2433488" y="857642"/>
                    <a:pt x="2417594" y="873536"/>
                    <a:pt x="2397988" y="873536"/>
                  </a:cubicBezTo>
                  <a:lnTo>
                    <a:pt x="35500" y="873536"/>
                  </a:lnTo>
                  <a:cubicBezTo>
                    <a:pt x="26085" y="873536"/>
                    <a:pt x="17055" y="869796"/>
                    <a:pt x="10398" y="863138"/>
                  </a:cubicBezTo>
                  <a:cubicBezTo>
                    <a:pt x="3740" y="856481"/>
                    <a:pt x="0" y="847451"/>
                    <a:pt x="0" y="838036"/>
                  </a:cubicBezTo>
                  <a:lnTo>
                    <a:pt x="0" y="35500"/>
                  </a:lnTo>
                  <a:cubicBezTo>
                    <a:pt x="0" y="26085"/>
                    <a:pt x="3740" y="17055"/>
                    <a:pt x="10398" y="10398"/>
                  </a:cubicBezTo>
                  <a:cubicBezTo>
                    <a:pt x="17055" y="3740"/>
                    <a:pt x="26085" y="0"/>
                    <a:pt x="35500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-323337" y="34104"/>
              <a:ext cx="3109315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결재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문서의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내용을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입력합니다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워드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(doc)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파일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내용을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붙혀넣을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첨부파일을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추가할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10800" y="1762233"/>
            <a:ext cx="7371041" cy="2390666"/>
            <a:chOff x="-312424" y="-173300"/>
            <a:chExt cx="2682280" cy="8699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42675" cy="474022"/>
            </a:xfrm>
            <a:custGeom>
              <a:avLst/>
              <a:gdLst/>
              <a:ahLst/>
              <a:cxnLst/>
              <a:rect l="l" t="t" r="r" b="b"/>
              <a:pathLst>
                <a:path w="2142675" h="474022">
                  <a:moveTo>
                    <a:pt x="27611" y="0"/>
                  </a:moveTo>
                  <a:lnTo>
                    <a:pt x="2115064" y="0"/>
                  </a:lnTo>
                  <a:cubicBezTo>
                    <a:pt x="2130313" y="0"/>
                    <a:pt x="2142675" y="12362"/>
                    <a:pt x="2142675" y="27611"/>
                  </a:cubicBezTo>
                  <a:lnTo>
                    <a:pt x="2142675" y="446410"/>
                  </a:lnTo>
                  <a:cubicBezTo>
                    <a:pt x="2142675" y="461660"/>
                    <a:pt x="2130313" y="474022"/>
                    <a:pt x="2115064" y="474022"/>
                  </a:cubicBezTo>
                  <a:lnTo>
                    <a:pt x="27611" y="474022"/>
                  </a:lnTo>
                  <a:cubicBezTo>
                    <a:pt x="12362" y="474022"/>
                    <a:pt x="0" y="461660"/>
                    <a:pt x="0" y="446410"/>
                  </a:cubicBezTo>
                  <a:lnTo>
                    <a:pt x="0" y="27611"/>
                  </a:lnTo>
                  <a:cubicBezTo>
                    <a:pt x="0" y="12362"/>
                    <a:pt x="12362" y="0"/>
                    <a:pt x="27611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-312424" y="-173300"/>
              <a:ext cx="2682280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결재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문서의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기본적인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정보를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입력합니다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제목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,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일자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,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결재선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,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문서함</a:t>
              </a:r>
              <a:endParaRPr lang="en-US" sz="2299" dirty="0">
                <a:solidFill>
                  <a:srgbClr val="FFFFFF"/>
                </a:solidFill>
                <a:ea typeface="Arita Dotum Medium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715757" y="2204543"/>
            <a:ext cx="9232573" cy="2673128"/>
          </a:xfrm>
          <a:custGeom>
            <a:avLst/>
            <a:gdLst/>
            <a:ahLst/>
            <a:cxnLst/>
            <a:rect l="l" t="t" r="r" b="b"/>
            <a:pathLst>
              <a:path w="9232573" h="2673128">
                <a:moveTo>
                  <a:pt x="0" y="0"/>
                </a:moveTo>
                <a:lnTo>
                  <a:pt x="9232572" y="0"/>
                </a:lnTo>
                <a:lnTo>
                  <a:pt x="9232572" y="2673128"/>
                </a:lnTo>
                <a:lnTo>
                  <a:pt x="0" y="2673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5757" y="4912298"/>
            <a:ext cx="9232573" cy="4903601"/>
          </a:xfrm>
          <a:custGeom>
            <a:avLst/>
            <a:gdLst/>
            <a:ahLst/>
            <a:cxnLst/>
            <a:rect l="l" t="t" r="r" b="b"/>
            <a:pathLst>
              <a:path w="9232573" h="4903601">
                <a:moveTo>
                  <a:pt x="0" y="0"/>
                </a:moveTo>
                <a:lnTo>
                  <a:pt x="9232572" y="0"/>
                </a:lnTo>
                <a:lnTo>
                  <a:pt x="9232572" y="4903601"/>
                </a:lnTo>
                <a:lnTo>
                  <a:pt x="0" y="4903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833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15757" y="1019175"/>
            <a:ext cx="6122705" cy="95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272727"/>
                </a:solidFill>
                <a:ea typeface="YD머리정체"/>
              </a:rPr>
              <a:t>결재</a:t>
            </a:r>
          </a:p>
        </p:txBody>
      </p:sp>
      <p:sp>
        <p:nvSpPr>
          <p:cNvPr id="13" name="AutoShape 13"/>
          <p:cNvSpPr/>
          <p:nvPr/>
        </p:nvSpPr>
        <p:spPr>
          <a:xfrm flipH="1">
            <a:off x="7539375" y="2583468"/>
            <a:ext cx="320924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 flipH="1">
            <a:off x="7539375" y="5792686"/>
            <a:ext cx="3209249" cy="0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 flipH="1">
            <a:off x="7539375" y="9432676"/>
            <a:ext cx="320924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6" name="Group 16"/>
          <p:cNvGrpSpPr/>
          <p:nvPr/>
        </p:nvGrpSpPr>
        <p:grpSpPr>
          <a:xfrm>
            <a:off x="10439399" y="7991528"/>
            <a:ext cx="7523441" cy="2104972"/>
            <a:chOff x="-260353" y="-23479"/>
            <a:chExt cx="3109315" cy="8699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33488" cy="707109"/>
            </a:xfrm>
            <a:custGeom>
              <a:avLst/>
              <a:gdLst/>
              <a:ahLst/>
              <a:cxnLst/>
              <a:rect l="l" t="t" r="r" b="b"/>
              <a:pathLst>
                <a:path w="2433488" h="707109">
                  <a:moveTo>
                    <a:pt x="35500" y="0"/>
                  </a:moveTo>
                  <a:lnTo>
                    <a:pt x="2397988" y="0"/>
                  </a:lnTo>
                  <a:cubicBezTo>
                    <a:pt x="2407403" y="0"/>
                    <a:pt x="2416432" y="3740"/>
                    <a:pt x="2423090" y="10398"/>
                  </a:cubicBezTo>
                  <a:cubicBezTo>
                    <a:pt x="2429747" y="17055"/>
                    <a:pt x="2433488" y="26085"/>
                    <a:pt x="2433488" y="35500"/>
                  </a:cubicBezTo>
                  <a:lnTo>
                    <a:pt x="2433488" y="671609"/>
                  </a:lnTo>
                  <a:cubicBezTo>
                    <a:pt x="2433488" y="691215"/>
                    <a:pt x="2417594" y="707109"/>
                    <a:pt x="2397988" y="707109"/>
                  </a:cubicBezTo>
                  <a:lnTo>
                    <a:pt x="35500" y="707109"/>
                  </a:lnTo>
                  <a:cubicBezTo>
                    <a:pt x="15894" y="707109"/>
                    <a:pt x="0" y="691215"/>
                    <a:pt x="0" y="671609"/>
                  </a:cubicBezTo>
                  <a:lnTo>
                    <a:pt x="0" y="35500"/>
                  </a:lnTo>
                  <a:cubicBezTo>
                    <a:pt x="0" y="26085"/>
                    <a:pt x="3740" y="17055"/>
                    <a:pt x="10398" y="10398"/>
                  </a:cubicBezTo>
                  <a:cubicBezTo>
                    <a:pt x="17055" y="3740"/>
                    <a:pt x="26085" y="0"/>
                    <a:pt x="35500" y="0"/>
                  </a:cubicBezTo>
                  <a:close/>
                </a:path>
              </a:pathLst>
            </a:custGeom>
            <a:solidFill>
              <a:srgbClr val="BAC7DD"/>
            </a:solidFill>
            <a:ln>
              <a:noFill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-260353" y="-23479"/>
              <a:ext cx="3109315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저장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: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문서를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결재자에게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제출합니다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임시저장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: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문서를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임시보관할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081" y="678573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86140" y="3573553"/>
            <a:ext cx="9785774" cy="4884764"/>
          </a:xfrm>
          <a:custGeom>
            <a:avLst/>
            <a:gdLst/>
            <a:ahLst/>
            <a:cxnLst/>
            <a:rect l="l" t="t" r="r" b="b"/>
            <a:pathLst>
              <a:path w="9785774" h="4884764">
                <a:moveTo>
                  <a:pt x="0" y="0"/>
                </a:moveTo>
                <a:lnTo>
                  <a:pt x="9785774" y="0"/>
                </a:lnTo>
                <a:lnTo>
                  <a:pt x="9785774" y="4884764"/>
                </a:lnTo>
                <a:lnTo>
                  <a:pt x="0" y="4884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6140" y="2238471"/>
            <a:ext cx="13372698" cy="1335081"/>
          </a:xfrm>
          <a:custGeom>
            <a:avLst/>
            <a:gdLst/>
            <a:ahLst/>
            <a:cxnLst/>
            <a:rect l="l" t="t" r="r" b="b"/>
            <a:pathLst>
              <a:path w="13372698" h="1335081">
                <a:moveTo>
                  <a:pt x="0" y="0"/>
                </a:moveTo>
                <a:lnTo>
                  <a:pt x="13372698" y="0"/>
                </a:lnTo>
                <a:lnTo>
                  <a:pt x="13372698" y="1335082"/>
                </a:lnTo>
                <a:lnTo>
                  <a:pt x="0" y="1335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800600" y="5600700"/>
            <a:ext cx="6775602" cy="2104970"/>
            <a:chOff x="-285992" y="-171610"/>
            <a:chExt cx="2800245" cy="8699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04885" cy="510851"/>
            </a:xfrm>
            <a:custGeom>
              <a:avLst/>
              <a:gdLst/>
              <a:ahLst/>
              <a:cxnLst/>
              <a:rect l="l" t="t" r="r" b="b"/>
              <a:pathLst>
                <a:path w="2304885" h="510851">
                  <a:moveTo>
                    <a:pt x="37481" y="0"/>
                  </a:moveTo>
                  <a:lnTo>
                    <a:pt x="2267404" y="0"/>
                  </a:lnTo>
                  <a:cubicBezTo>
                    <a:pt x="2277345" y="0"/>
                    <a:pt x="2286878" y="3949"/>
                    <a:pt x="2293907" y="10978"/>
                  </a:cubicBezTo>
                  <a:cubicBezTo>
                    <a:pt x="2300936" y="18007"/>
                    <a:pt x="2304885" y="27540"/>
                    <a:pt x="2304885" y="37481"/>
                  </a:cubicBezTo>
                  <a:lnTo>
                    <a:pt x="2304885" y="473370"/>
                  </a:lnTo>
                  <a:cubicBezTo>
                    <a:pt x="2304885" y="483310"/>
                    <a:pt x="2300936" y="492844"/>
                    <a:pt x="2293907" y="499873"/>
                  </a:cubicBezTo>
                  <a:cubicBezTo>
                    <a:pt x="2286878" y="506902"/>
                    <a:pt x="2277345" y="510851"/>
                    <a:pt x="2267404" y="510851"/>
                  </a:cubicBezTo>
                  <a:lnTo>
                    <a:pt x="37481" y="510851"/>
                  </a:lnTo>
                  <a:cubicBezTo>
                    <a:pt x="27540" y="510851"/>
                    <a:pt x="18007" y="506902"/>
                    <a:pt x="10978" y="499873"/>
                  </a:cubicBezTo>
                  <a:cubicBezTo>
                    <a:pt x="3949" y="492844"/>
                    <a:pt x="0" y="483310"/>
                    <a:pt x="0" y="473370"/>
                  </a:cubicBezTo>
                  <a:lnTo>
                    <a:pt x="0" y="37481"/>
                  </a:lnTo>
                  <a:cubicBezTo>
                    <a:pt x="0" y="27540"/>
                    <a:pt x="3949" y="18007"/>
                    <a:pt x="10978" y="10978"/>
                  </a:cubicBezTo>
                  <a:cubicBezTo>
                    <a:pt x="18007" y="3949"/>
                    <a:pt x="27540" y="0"/>
                    <a:pt x="37481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-285992" y="-171610"/>
              <a:ext cx="2800245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결재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승인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: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결재자의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서명이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추가됩니다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결재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반려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: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결재자의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서명이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초기화됩니다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44677" y="571501"/>
            <a:ext cx="8212976" cy="2390666"/>
            <a:chOff x="0" y="-165067"/>
            <a:chExt cx="2988655" cy="8699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88655" cy="474022"/>
            </a:xfrm>
            <a:custGeom>
              <a:avLst/>
              <a:gdLst/>
              <a:ahLst/>
              <a:cxnLst/>
              <a:rect l="l" t="t" r="r" b="b"/>
              <a:pathLst>
                <a:path w="2988655" h="474022">
                  <a:moveTo>
                    <a:pt x="19796" y="0"/>
                  </a:moveTo>
                  <a:lnTo>
                    <a:pt x="2968860" y="0"/>
                  </a:lnTo>
                  <a:cubicBezTo>
                    <a:pt x="2979793" y="0"/>
                    <a:pt x="2988655" y="8863"/>
                    <a:pt x="2988655" y="19796"/>
                  </a:cubicBezTo>
                  <a:lnTo>
                    <a:pt x="2988655" y="454226"/>
                  </a:lnTo>
                  <a:cubicBezTo>
                    <a:pt x="2988655" y="459476"/>
                    <a:pt x="2986570" y="464511"/>
                    <a:pt x="2982857" y="468224"/>
                  </a:cubicBezTo>
                  <a:cubicBezTo>
                    <a:pt x="2979145" y="471936"/>
                    <a:pt x="2974110" y="474022"/>
                    <a:pt x="2968860" y="474022"/>
                  </a:cubicBezTo>
                  <a:lnTo>
                    <a:pt x="19796" y="474022"/>
                  </a:lnTo>
                  <a:cubicBezTo>
                    <a:pt x="14545" y="474022"/>
                    <a:pt x="9510" y="471936"/>
                    <a:pt x="5798" y="468224"/>
                  </a:cubicBezTo>
                  <a:cubicBezTo>
                    <a:pt x="2086" y="464511"/>
                    <a:pt x="0" y="459476"/>
                    <a:pt x="0" y="454226"/>
                  </a:cubicBezTo>
                  <a:lnTo>
                    <a:pt x="0" y="19796"/>
                  </a:lnTo>
                  <a:cubicBezTo>
                    <a:pt x="0" y="14545"/>
                    <a:pt x="2086" y="9510"/>
                    <a:pt x="5798" y="5798"/>
                  </a:cubicBezTo>
                  <a:cubicBezTo>
                    <a:pt x="9510" y="2086"/>
                    <a:pt x="14545" y="0"/>
                    <a:pt x="19796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55458" y="-165067"/>
              <a:ext cx="2739659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본인이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작성한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임시저장문서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,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결재중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문서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, 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결재완료문서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, 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결재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수신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받은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문서를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확인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할 수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있습니다</a:t>
              </a:r>
              <a:endParaRPr lang="en-US" sz="2299" dirty="0">
                <a:solidFill>
                  <a:srgbClr val="FFFFFF"/>
                </a:solidFill>
                <a:ea typeface="Arita Dotum Medium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 flipH="1">
            <a:off x="7005524" y="1622628"/>
            <a:ext cx="1086753" cy="7569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Freeform 13"/>
          <p:cNvSpPr/>
          <p:nvPr/>
        </p:nvSpPr>
        <p:spPr>
          <a:xfrm>
            <a:off x="11388773" y="4285465"/>
            <a:ext cx="5249351" cy="2500430"/>
          </a:xfrm>
          <a:custGeom>
            <a:avLst/>
            <a:gdLst/>
            <a:ahLst/>
            <a:cxnLst/>
            <a:rect l="l" t="t" r="r" b="b"/>
            <a:pathLst>
              <a:path w="5249351" h="2500430">
                <a:moveTo>
                  <a:pt x="0" y="0"/>
                </a:moveTo>
                <a:lnTo>
                  <a:pt x="5249351" y="0"/>
                </a:lnTo>
                <a:lnTo>
                  <a:pt x="5249351" y="2500430"/>
                </a:lnTo>
                <a:lnTo>
                  <a:pt x="0" y="2500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 flipV="1">
            <a:off x="8092399" y="5649980"/>
            <a:ext cx="2977082" cy="19050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5" name="Group 15"/>
          <p:cNvGrpSpPr/>
          <p:nvPr/>
        </p:nvGrpSpPr>
        <p:grpSpPr>
          <a:xfrm>
            <a:off x="1245736" y="7915327"/>
            <a:ext cx="9041264" cy="2104973"/>
            <a:chOff x="-532808" y="-117965"/>
            <a:chExt cx="3736606" cy="8699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70593" cy="640546"/>
            </a:xfrm>
            <a:custGeom>
              <a:avLst/>
              <a:gdLst/>
              <a:ahLst/>
              <a:cxnLst/>
              <a:rect l="l" t="t" r="r" b="b"/>
              <a:pathLst>
                <a:path w="2970593" h="640546">
                  <a:moveTo>
                    <a:pt x="29082" y="0"/>
                  </a:moveTo>
                  <a:lnTo>
                    <a:pt x="2941512" y="0"/>
                  </a:lnTo>
                  <a:cubicBezTo>
                    <a:pt x="2957573" y="0"/>
                    <a:pt x="2970593" y="13020"/>
                    <a:pt x="2970593" y="29082"/>
                  </a:cubicBezTo>
                  <a:lnTo>
                    <a:pt x="2970593" y="611465"/>
                  </a:lnTo>
                  <a:cubicBezTo>
                    <a:pt x="2970593" y="627526"/>
                    <a:pt x="2957573" y="640546"/>
                    <a:pt x="2941512" y="640546"/>
                  </a:cubicBezTo>
                  <a:lnTo>
                    <a:pt x="29082" y="640546"/>
                  </a:lnTo>
                  <a:cubicBezTo>
                    <a:pt x="13020" y="640546"/>
                    <a:pt x="0" y="627526"/>
                    <a:pt x="0" y="611465"/>
                  </a:cubicBezTo>
                  <a:lnTo>
                    <a:pt x="0" y="29082"/>
                  </a:lnTo>
                  <a:cubicBezTo>
                    <a:pt x="0" y="13020"/>
                    <a:pt x="13020" y="0"/>
                    <a:pt x="29082" y="0"/>
                  </a:cubicBezTo>
                  <a:close/>
                </a:path>
              </a:pathLst>
            </a:custGeom>
            <a:solidFill>
              <a:srgbClr val="BAC7DD"/>
            </a:solidFill>
            <a:ln>
              <a:noFill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-532808" y="-117965"/>
              <a:ext cx="3736606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기안수정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: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문서를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수정할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endParaRPr lang="en-US" sz="2299" dirty="0">
                <a:solidFill>
                  <a:srgbClr val="000000"/>
                </a:solidFill>
                <a:ea typeface="Arita Dotum Medium"/>
              </a:endParaRPr>
            </a:p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000000"/>
                  </a:solidFill>
                  <a:latin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Arita Dotum Medium"/>
                </a:rPr>
                <a:t>작성중인</a:t>
              </a:r>
              <a:r>
                <a:rPr lang="en-US" sz="2299" dirty="0">
                  <a:solidFill>
                    <a:srgbClr val="000000"/>
                  </a:solidFill>
                  <a:latin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Arita Dotum Medium"/>
                </a:rPr>
                <a:t>문서</a:t>
              </a:r>
              <a:r>
                <a:rPr lang="en-US" sz="2299" dirty="0">
                  <a:solidFill>
                    <a:srgbClr val="000000"/>
                  </a:solidFill>
                  <a:latin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Arita Dotum Medium"/>
                </a:rPr>
                <a:t>삭제와</a:t>
              </a:r>
              <a:r>
                <a:rPr lang="en-US" sz="2299" dirty="0">
                  <a:solidFill>
                    <a:srgbClr val="000000"/>
                  </a:solidFill>
                  <a:latin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Arita Dotum Medium"/>
                </a:rPr>
                <a:t>임시저장</a:t>
              </a:r>
              <a:r>
                <a:rPr lang="en-US" sz="2299" dirty="0">
                  <a:solidFill>
                    <a:srgbClr val="000000"/>
                  </a:solidFill>
                  <a:latin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Arita Dotum Medium"/>
                </a:rPr>
                <a:t>문서</a:t>
              </a:r>
              <a:r>
                <a:rPr lang="en-US" sz="2299" dirty="0">
                  <a:solidFill>
                    <a:srgbClr val="000000"/>
                  </a:solidFill>
                  <a:latin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Arita Dotum Medium"/>
                </a:rPr>
                <a:t>제출기능은</a:t>
              </a:r>
              <a:r>
                <a:rPr lang="en-US" sz="2299" dirty="0">
                  <a:solidFill>
                    <a:srgbClr val="000000"/>
                  </a:solidFill>
                  <a:latin typeface="Arita Dotum Medium"/>
                </a:rPr>
                <a:t> 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수정폼에서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이루어집니다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15757" y="1019175"/>
            <a:ext cx="6122705" cy="95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272727"/>
                </a:solidFill>
                <a:ea typeface="YD머리정체"/>
              </a:rPr>
              <a:t>결재</a:t>
            </a:r>
          </a:p>
        </p:txBody>
      </p:sp>
      <p:sp>
        <p:nvSpPr>
          <p:cNvPr id="19" name="AutoShape 19"/>
          <p:cNvSpPr/>
          <p:nvPr/>
        </p:nvSpPr>
        <p:spPr>
          <a:xfrm flipH="1" flipV="1">
            <a:off x="1066800" y="8549975"/>
            <a:ext cx="1086753" cy="84102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3867548" y="5241174"/>
            <a:ext cx="10581479" cy="0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5477074" y="8523668"/>
            <a:ext cx="1782226" cy="734632"/>
            <a:chOff x="0" y="0"/>
            <a:chExt cx="2376302" cy="97950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376302" cy="979509"/>
              <a:chOff x="0" y="0"/>
              <a:chExt cx="5418617" cy="223354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9050" y="19050"/>
                <a:ext cx="5380644" cy="2195449"/>
              </a:xfrm>
              <a:custGeom>
                <a:avLst/>
                <a:gdLst/>
                <a:ahLst/>
                <a:cxnLst/>
                <a:rect l="l" t="t" r="r" b="b"/>
                <a:pathLst>
                  <a:path w="5380644" h="2195449">
                    <a:moveTo>
                      <a:pt x="4282729" y="2195449"/>
                    </a:moveTo>
                    <a:lnTo>
                      <a:pt x="1097788" y="2195449"/>
                    </a:lnTo>
                    <a:cubicBezTo>
                      <a:pt x="491490" y="2195449"/>
                      <a:pt x="0" y="1703959"/>
                      <a:pt x="0" y="1097661"/>
                    </a:cubicBezTo>
                    <a:lnTo>
                      <a:pt x="0" y="1097661"/>
                    </a:lnTo>
                    <a:cubicBezTo>
                      <a:pt x="0" y="491490"/>
                      <a:pt x="491490" y="0"/>
                      <a:pt x="1097788" y="0"/>
                    </a:cubicBezTo>
                    <a:lnTo>
                      <a:pt x="4282856" y="0"/>
                    </a:lnTo>
                    <a:cubicBezTo>
                      <a:pt x="4889154" y="0"/>
                      <a:pt x="5380644" y="491490"/>
                      <a:pt x="5380644" y="1097788"/>
                    </a:cubicBezTo>
                    <a:lnTo>
                      <a:pt x="5380644" y="1097788"/>
                    </a:lnTo>
                    <a:cubicBezTo>
                      <a:pt x="5380517" y="1703959"/>
                      <a:pt x="4889027" y="2195449"/>
                      <a:pt x="4282729" y="2195449"/>
                    </a:cubicBezTo>
                    <a:close/>
                  </a:path>
                </a:pathLst>
              </a:custGeom>
              <a:solidFill>
                <a:srgbClr val="675BF8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5418617" cy="2233549"/>
              </a:xfrm>
              <a:custGeom>
                <a:avLst/>
                <a:gdLst/>
                <a:ahLst/>
                <a:cxnLst/>
                <a:rect l="l" t="t" r="r" b="b"/>
                <a:pathLst>
                  <a:path w="5418617" h="2233549">
                    <a:moveTo>
                      <a:pt x="4301779" y="2233549"/>
                    </a:moveTo>
                    <a:lnTo>
                      <a:pt x="1116838" y="2233549"/>
                    </a:lnTo>
                    <a:cubicBezTo>
                      <a:pt x="501015" y="2233549"/>
                      <a:pt x="0" y="1732534"/>
                      <a:pt x="0" y="1116838"/>
                    </a:cubicBezTo>
                    <a:cubicBezTo>
                      <a:pt x="0" y="501015"/>
                      <a:pt x="501015" y="0"/>
                      <a:pt x="1116838" y="0"/>
                    </a:cubicBezTo>
                    <a:lnTo>
                      <a:pt x="4301906" y="0"/>
                    </a:lnTo>
                    <a:cubicBezTo>
                      <a:pt x="4917602" y="0"/>
                      <a:pt x="5418617" y="501015"/>
                      <a:pt x="5418617" y="1116838"/>
                    </a:cubicBezTo>
                    <a:cubicBezTo>
                      <a:pt x="5418617" y="1732534"/>
                      <a:pt x="4917602" y="2233549"/>
                      <a:pt x="4301779" y="2233549"/>
                    </a:cubicBezTo>
                    <a:close/>
                    <a:moveTo>
                      <a:pt x="1116838" y="38100"/>
                    </a:moveTo>
                    <a:cubicBezTo>
                      <a:pt x="521970" y="38100"/>
                      <a:pt x="38100" y="521970"/>
                      <a:pt x="38100" y="1116838"/>
                    </a:cubicBezTo>
                    <a:cubicBezTo>
                      <a:pt x="38100" y="1711579"/>
                      <a:pt x="521970" y="2195576"/>
                      <a:pt x="1116838" y="2195576"/>
                    </a:cubicBezTo>
                    <a:lnTo>
                      <a:pt x="4301906" y="2195576"/>
                    </a:lnTo>
                    <a:cubicBezTo>
                      <a:pt x="4896647" y="2195576"/>
                      <a:pt x="5380644" y="1711706"/>
                      <a:pt x="5380644" y="1116838"/>
                    </a:cubicBezTo>
                    <a:cubicBezTo>
                      <a:pt x="5380517" y="521970"/>
                      <a:pt x="4896647" y="38100"/>
                      <a:pt x="4301779" y="38100"/>
                    </a:cubicBezTo>
                    <a:lnTo>
                      <a:pt x="1116838" y="38100"/>
                    </a:lnTo>
                    <a:close/>
                  </a:path>
                </a:pathLst>
              </a:custGeom>
              <a:solidFill>
                <a:srgbClr val="675BF8"/>
              </a:solidFill>
            </p:spPr>
          </p:sp>
        </p:grpSp>
        <p:sp>
          <p:nvSpPr>
            <p:cNvPr id="7" name="Freeform 7"/>
            <p:cNvSpPr/>
            <p:nvPr/>
          </p:nvSpPr>
          <p:spPr>
            <a:xfrm>
              <a:off x="651436" y="252929"/>
              <a:ext cx="1073431" cy="473651"/>
            </a:xfrm>
            <a:custGeom>
              <a:avLst/>
              <a:gdLst/>
              <a:ahLst/>
              <a:cxnLst/>
              <a:rect l="l" t="t" r="r" b="b"/>
              <a:pathLst>
                <a:path w="1073431" h="473651">
                  <a:moveTo>
                    <a:pt x="0" y="0"/>
                  </a:moveTo>
                  <a:lnTo>
                    <a:pt x="1073430" y="0"/>
                  </a:lnTo>
                  <a:lnTo>
                    <a:pt x="1073430" y="473651"/>
                  </a:lnTo>
                  <a:lnTo>
                    <a:pt x="0" y="473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270120" y="4296410"/>
            <a:ext cx="6903399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272727"/>
                </a:solidFill>
                <a:ea typeface="YD머리정체"/>
              </a:rPr>
              <a:t>목차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60187" y="3155471"/>
            <a:ext cx="560799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72727"/>
                </a:solidFill>
                <a:ea typeface="Arita Dotum Medium"/>
              </a:rPr>
              <a:t>프로젝트 진행절차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60187" y="4323344"/>
            <a:ext cx="560799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72727"/>
                </a:solidFill>
                <a:ea typeface="Arita Dotum Medium"/>
              </a:rPr>
              <a:t>프로젝트 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60187" y="4907280"/>
            <a:ext cx="560799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72727"/>
                </a:solidFill>
                <a:ea typeface="Arita Dotum Medium"/>
              </a:rPr>
              <a:t>프로젝트 시연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60187" y="5491216"/>
            <a:ext cx="560799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72727"/>
                </a:solidFill>
                <a:ea typeface="Arita Dotum Medium"/>
              </a:rPr>
              <a:t>자체평가 의견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60187" y="2571535"/>
            <a:ext cx="560799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72727"/>
                </a:solidFill>
                <a:ea typeface="Arita Dotum Medium"/>
              </a:rPr>
              <a:t>팀 구성 및 역할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60187" y="3739407"/>
            <a:ext cx="560799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72727"/>
                </a:solidFill>
                <a:ea typeface="Arita Dotum Medium"/>
              </a:rPr>
              <a:t>페이퍼 프로토타입 시연 영상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60187" y="1987598"/>
            <a:ext cx="560799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72727"/>
                </a:solidFill>
                <a:ea typeface="Arita Dotum Medium"/>
              </a:rPr>
              <a:t>프로젝트 개요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124" y="518698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464604"/>
            <a:ext cx="9437287" cy="4025696"/>
          </a:xfrm>
          <a:custGeom>
            <a:avLst/>
            <a:gdLst/>
            <a:ahLst/>
            <a:cxnLst/>
            <a:rect l="l" t="t" r="r" b="b"/>
            <a:pathLst>
              <a:path w="9437287" h="4025696">
                <a:moveTo>
                  <a:pt x="0" y="0"/>
                </a:moveTo>
                <a:lnTo>
                  <a:pt x="9437287" y="0"/>
                </a:lnTo>
                <a:lnTo>
                  <a:pt x="9437287" y="4025696"/>
                </a:lnTo>
                <a:lnTo>
                  <a:pt x="0" y="4025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19175"/>
            <a:ext cx="280705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ea typeface="YD머리정체"/>
              </a:rPr>
              <a:t>알림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826090" y="6608339"/>
            <a:ext cx="7197867" cy="3048952"/>
            <a:chOff x="0" y="0"/>
            <a:chExt cx="9597156" cy="4065270"/>
          </a:xfrm>
        </p:grpSpPr>
        <p:sp>
          <p:nvSpPr>
            <p:cNvPr id="7" name="TextBox 7"/>
            <p:cNvSpPr txBox="1"/>
            <p:nvPr/>
          </p:nvSpPr>
          <p:spPr>
            <a:xfrm>
              <a:off x="38" y="20637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72727"/>
                  </a:solidFill>
                  <a:ea typeface="Arita Dotum Medium Bold"/>
                </a:rPr>
                <a:t>결재와 공지사항에 관한 알림을 받습니다.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8" y="996950"/>
              <a:ext cx="9597080" cy="276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결재</a:t>
              </a:r>
              <a:r>
                <a:rPr lang="en-US" sz="24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요청</a:t>
              </a:r>
              <a:r>
                <a:rPr lang="en-US" sz="24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수신</a:t>
              </a:r>
              <a:endParaRPr lang="en-US" sz="2400" dirty="0">
                <a:solidFill>
                  <a:srgbClr val="272727"/>
                </a:solidFill>
                <a:ea typeface="Arita Dotum Medium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요청결재</a:t>
              </a:r>
              <a:r>
                <a:rPr lang="en-US" sz="24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반려처리</a:t>
              </a:r>
              <a:endParaRPr lang="en-US" sz="2400" dirty="0">
                <a:solidFill>
                  <a:srgbClr val="272727"/>
                </a:solidFill>
                <a:ea typeface="Arita Dotum Medium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요청결재</a:t>
              </a:r>
              <a:r>
                <a:rPr lang="en-US" sz="24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완료처리</a:t>
              </a:r>
              <a:endParaRPr lang="en-US" sz="2400" dirty="0">
                <a:solidFill>
                  <a:srgbClr val="272727"/>
                </a:solidFill>
                <a:ea typeface="Arita Dotum Medium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신규</a:t>
              </a:r>
              <a:r>
                <a:rPr lang="en-US" sz="24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공지사항</a:t>
              </a:r>
              <a:r>
                <a:rPr lang="en-US" sz="2400" dirty="0">
                  <a:solidFill>
                    <a:srgbClr val="272727"/>
                  </a:solidFill>
                  <a:ea typeface="Arita Dotum Medium"/>
                </a:rPr>
                <a:t> 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공지사항</a:t>
              </a:r>
              <a:r>
                <a:rPr lang="en-US" sz="24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내용</a:t>
              </a:r>
              <a:r>
                <a:rPr lang="en-US" sz="24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수정</a:t>
              </a:r>
              <a:endParaRPr lang="en-US" sz="2400" dirty="0">
                <a:solidFill>
                  <a:srgbClr val="272727"/>
                </a:solidFill>
                <a:ea typeface="Arita Dotum Medium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38" y="4027170"/>
              <a:ext cx="9597080" cy="19050"/>
            </a:xfrm>
            <a:prstGeom prst="line">
              <a:avLst/>
            </a:prstGeom>
            <a:ln w="38100" cap="flat">
              <a:solidFill>
                <a:srgbClr val="675BF8"/>
              </a:solidFill>
              <a:prstDash val="lgDash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38" y="19050"/>
              <a:ext cx="9597080" cy="0"/>
            </a:xfrm>
            <a:prstGeom prst="line">
              <a:avLst/>
            </a:prstGeom>
            <a:ln w="38100" cap="flat">
              <a:solidFill>
                <a:srgbClr val="675BF8"/>
              </a:solidFill>
              <a:prstDash val="lgDash"/>
              <a:headEnd type="none" w="sm" len="sm"/>
              <a:tailEnd type="none" w="sm" len="sm"/>
            </a:ln>
          </p:spPr>
        </p:sp>
      </p:grpSp>
      <p:sp>
        <p:nvSpPr>
          <p:cNvPr id="11" name="AutoShape 11"/>
          <p:cNvSpPr/>
          <p:nvPr/>
        </p:nvSpPr>
        <p:spPr>
          <a:xfrm flipH="1" flipV="1">
            <a:off x="6409097" y="7253686"/>
            <a:ext cx="1058851" cy="84102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 flipH="1">
            <a:off x="9777636" y="4868935"/>
            <a:ext cx="1502871" cy="1074351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" name="Group 13"/>
          <p:cNvGrpSpPr/>
          <p:nvPr/>
        </p:nvGrpSpPr>
        <p:grpSpPr>
          <a:xfrm>
            <a:off x="10134599" y="3114729"/>
            <a:ext cx="6987404" cy="2104971"/>
            <a:chOff x="-166965" y="-176017"/>
            <a:chExt cx="2887779" cy="8699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83128" cy="437373"/>
            </a:xfrm>
            <a:custGeom>
              <a:avLst/>
              <a:gdLst/>
              <a:ahLst/>
              <a:cxnLst/>
              <a:rect l="l" t="t" r="r" b="b"/>
              <a:pathLst>
                <a:path w="2683128" h="437373">
                  <a:moveTo>
                    <a:pt x="32197" y="0"/>
                  </a:moveTo>
                  <a:lnTo>
                    <a:pt x="2650931" y="0"/>
                  </a:lnTo>
                  <a:cubicBezTo>
                    <a:pt x="2659470" y="0"/>
                    <a:pt x="2667660" y="3392"/>
                    <a:pt x="2673698" y="9430"/>
                  </a:cubicBezTo>
                  <a:cubicBezTo>
                    <a:pt x="2679736" y="15469"/>
                    <a:pt x="2683128" y="23658"/>
                    <a:pt x="2683128" y="32197"/>
                  </a:cubicBezTo>
                  <a:lnTo>
                    <a:pt x="2683128" y="405176"/>
                  </a:lnTo>
                  <a:cubicBezTo>
                    <a:pt x="2683128" y="413715"/>
                    <a:pt x="2679736" y="421904"/>
                    <a:pt x="2673698" y="427943"/>
                  </a:cubicBezTo>
                  <a:cubicBezTo>
                    <a:pt x="2667660" y="433981"/>
                    <a:pt x="2659470" y="437373"/>
                    <a:pt x="2650931" y="437373"/>
                  </a:cubicBezTo>
                  <a:lnTo>
                    <a:pt x="32197" y="437373"/>
                  </a:lnTo>
                  <a:cubicBezTo>
                    <a:pt x="23658" y="437373"/>
                    <a:pt x="15469" y="433981"/>
                    <a:pt x="9430" y="427943"/>
                  </a:cubicBezTo>
                  <a:cubicBezTo>
                    <a:pt x="3392" y="421904"/>
                    <a:pt x="0" y="413715"/>
                    <a:pt x="0" y="405176"/>
                  </a:cubicBezTo>
                  <a:lnTo>
                    <a:pt x="0" y="32197"/>
                  </a:lnTo>
                  <a:cubicBezTo>
                    <a:pt x="0" y="23658"/>
                    <a:pt x="3392" y="15469"/>
                    <a:pt x="9430" y="9430"/>
                  </a:cubicBezTo>
                  <a:cubicBezTo>
                    <a:pt x="15469" y="3392"/>
                    <a:pt x="23658" y="0"/>
                    <a:pt x="32197" y="0"/>
                  </a:cubicBezTo>
                  <a:close/>
                </a:path>
              </a:pathLst>
            </a:custGeom>
            <a:solidFill>
              <a:srgbClr val="FFC9C9"/>
            </a:solidFill>
            <a:ln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-166965" y="-176017"/>
              <a:ext cx="2887779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수신받은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알림을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선택하면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해당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문서로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이동합니다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081" y="678573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985844" y="495300"/>
            <a:ext cx="8016157" cy="2390666"/>
            <a:chOff x="-194100" y="-190096"/>
            <a:chExt cx="2917034" cy="869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55701" cy="474022"/>
            </a:xfrm>
            <a:custGeom>
              <a:avLst/>
              <a:gdLst/>
              <a:ahLst/>
              <a:cxnLst/>
              <a:rect l="l" t="t" r="r" b="b"/>
              <a:pathLst>
                <a:path w="2555701" h="474022">
                  <a:moveTo>
                    <a:pt x="23149" y="0"/>
                  </a:moveTo>
                  <a:lnTo>
                    <a:pt x="2532552" y="0"/>
                  </a:lnTo>
                  <a:cubicBezTo>
                    <a:pt x="2545337" y="0"/>
                    <a:pt x="2555701" y="10364"/>
                    <a:pt x="2555701" y="23149"/>
                  </a:cubicBezTo>
                  <a:lnTo>
                    <a:pt x="2555701" y="450873"/>
                  </a:lnTo>
                  <a:cubicBezTo>
                    <a:pt x="2555701" y="463658"/>
                    <a:pt x="2545337" y="474022"/>
                    <a:pt x="2532552" y="474022"/>
                  </a:cubicBezTo>
                  <a:lnTo>
                    <a:pt x="23149" y="474022"/>
                  </a:lnTo>
                  <a:cubicBezTo>
                    <a:pt x="10364" y="474022"/>
                    <a:pt x="0" y="463658"/>
                    <a:pt x="0" y="450873"/>
                  </a:cubicBezTo>
                  <a:lnTo>
                    <a:pt x="0" y="23149"/>
                  </a:lnTo>
                  <a:cubicBezTo>
                    <a:pt x="0" y="10364"/>
                    <a:pt x="10364" y="0"/>
                    <a:pt x="23149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-194100" y="-190096"/>
              <a:ext cx="2917034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쪽지함은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받은쪽지와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보낸쪽지를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확인할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7005524" y="1622628"/>
            <a:ext cx="1086753" cy="7569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" name="Group 8"/>
          <p:cNvGrpSpPr/>
          <p:nvPr/>
        </p:nvGrpSpPr>
        <p:grpSpPr>
          <a:xfrm>
            <a:off x="256452" y="7658099"/>
            <a:ext cx="8125549" cy="2104973"/>
            <a:chOff x="-189824" y="-103908"/>
            <a:chExt cx="3358156" cy="8699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0593" cy="640546"/>
            </a:xfrm>
            <a:custGeom>
              <a:avLst/>
              <a:gdLst/>
              <a:ahLst/>
              <a:cxnLst/>
              <a:rect l="l" t="t" r="r" b="b"/>
              <a:pathLst>
                <a:path w="2970593" h="640546">
                  <a:moveTo>
                    <a:pt x="29082" y="0"/>
                  </a:moveTo>
                  <a:lnTo>
                    <a:pt x="2941512" y="0"/>
                  </a:lnTo>
                  <a:cubicBezTo>
                    <a:pt x="2957573" y="0"/>
                    <a:pt x="2970593" y="13020"/>
                    <a:pt x="2970593" y="29082"/>
                  </a:cubicBezTo>
                  <a:lnTo>
                    <a:pt x="2970593" y="611465"/>
                  </a:lnTo>
                  <a:cubicBezTo>
                    <a:pt x="2970593" y="627526"/>
                    <a:pt x="2957573" y="640546"/>
                    <a:pt x="2941512" y="640546"/>
                  </a:cubicBezTo>
                  <a:lnTo>
                    <a:pt x="29082" y="640546"/>
                  </a:lnTo>
                  <a:cubicBezTo>
                    <a:pt x="13020" y="640546"/>
                    <a:pt x="0" y="627526"/>
                    <a:pt x="0" y="611465"/>
                  </a:cubicBezTo>
                  <a:lnTo>
                    <a:pt x="0" y="29082"/>
                  </a:lnTo>
                  <a:cubicBezTo>
                    <a:pt x="0" y="13020"/>
                    <a:pt x="13020" y="0"/>
                    <a:pt x="29082" y="0"/>
                  </a:cubicBezTo>
                  <a:close/>
                </a:path>
              </a:pathLst>
            </a:custGeom>
            <a:solidFill>
              <a:srgbClr val="BAC7DD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-189824" y="-103908"/>
              <a:ext cx="3358156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쪽지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리스트를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클릭하면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해당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쪽지를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확인할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8092277" y="8449655"/>
            <a:ext cx="105172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Freeform 12"/>
          <p:cNvSpPr/>
          <p:nvPr/>
        </p:nvSpPr>
        <p:spPr>
          <a:xfrm>
            <a:off x="532714" y="2720380"/>
            <a:ext cx="8428243" cy="4846240"/>
          </a:xfrm>
          <a:custGeom>
            <a:avLst/>
            <a:gdLst/>
            <a:ahLst/>
            <a:cxnLst/>
            <a:rect l="l" t="t" r="r" b="b"/>
            <a:pathLst>
              <a:path w="8428243" h="4846240">
                <a:moveTo>
                  <a:pt x="0" y="0"/>
                </a:moveTo>
                <a:lnTo>
                  <a:pt x="8428243" y="0"/>
                </a:lnTo>
                <a:lnTo>
                  <a:pt x="8428243" y="4846240"/>
                </a:lnTo>
                <a:lnTo>
                  <a:pt x="0" y="4846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391650" y="3942005"/>
            <a:ext cx="7646840" cy="4889129"/>
          </a:xfrm>
          <a:custGeom>
            <a:avLst/>
            <a:gdLst/>
            <a:ahLst/>
            <a:cxnLst/>
            <a:rect l="l" t="t" r="r" b="b"/>
            <a:pathLst>
              <a:path w="7646840" h="4889129">
                <a:moveTo>
                  <a:pt x="0" y="0"/>
                </a:moveTo>
                <a:lnTo>
                  <a:pt x="7646840" y="0"/>
                </a:lnTo>
                <a:lnTo>
                  <a:pt x="7646840" y="4889129"/>
                </a:lnTo>
                <a:lnTo>
                  <a:pt x="0" y="4889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15757" y="1019175"/>
            <a:ext cx="6122705" cy="95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272727"/>
                </a:solidFill>
                <a:ea typeface="YD머리정체"/>
              </a:rPr>
              <a:t>쪽지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081" y="678573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33799" y="647699"/>
            <a:ext cx="8449522" cy="2390666"/>
            <a:chOff x="-308174" y="-180722"/>
            <a:chExt cx="3074733" cy="869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55701" cy="474022"/>
            </a:xfrm>
            <a:custGeom>
              <a:avLst/>
              <a:gdLst/>
              <a:ahLst/>
              <a:cxnLst/>
              <a:rect l="l" t="t" r="r" b="b"/>
              <a:pathLst>
                <a:path w="2555701" h="474022">
                  <a:moveTo>
                    <a:pt x="23149" y="0"/>
                  </a:moveTo>
                  <a:lnTo>
                    <a:pt x="2532552" y="0"/>
                  </a:lnTo>
                  <a:cubicBezTo>
                    <a:pt x="2545337" y="0"/>
                    <a:pt x="2555701" y="10364"/>
                    <a:pt x="2555701" y="23149"/>
                  </a:cubicBezTo>
                  <a:lnTo>
                    <a:pt x="2555701" y="450873"/>
                  </a:lnTo>
                  <a:cubicBezTo>
                    <a:pt x="2555701" y="463658"/>
                    <a:pt x="2545337" y="474022"/>
                    <a:pt x="2532552" y="474022"/>
                  </a:cubicBezTo>
                  <a:lnTo>
                    <a:pt x="23149" y="474022"/>
                  </a:lnTo>
                  <a:cubicBezTo>
                    <a:pt x="10364" y="474022"/>
                    <a:pt x="0" y="463658"/>
                    <a:pt x="0" y="450873"/>
                  </a:cubicBezTo>
                  <a:lnTo>
                    <a:pt x="0" y="23149"/>
                  </a:lnTo>
                  <a:cubicBezTo>
                    <a:pt x="0" y="10364"/>
                    <a:pt x="10364" y="0"/>
                    <a:pt x="23149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-308174" y="-180722"/>
              <a:ext cx="3074733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쪽지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작성시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,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다수의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수신자를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설정할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9999896" y="2651601"/>
            <a:ext cx="1603979" cy="4393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Freeform 8"/>
          <p:cNvSpPr/>
          <p:nvPr/>
        </p:nvSpPr>
        <p:spPr>
          <a:xfrm>
            <a:off x="715757" y="3242149"/>
            <a:ext cx="7405696" cy="4739256"/>
          </a:xfrm>
          <a:custGeom>
            <a:avLst/>
            <a:gdLst/>
            <a:ahLst/>
            <a:cxnLst/>
            <a:rect l="l" t="t" r="r" b="b"/>
            <a:pathLst>
              <a:path w="7405696" h="4739256">
                <a:moveTo>
                  <a:pt x="0" y="0"/>
                </a:moveTo>
                <a:lnTo>
                  <a:pt x="7405696" y="0"/>
                </a:lnTo>
                <a:lnTo>
                  <a:pt x="7405696" y="4739257"/>
                </a:lnTo>
                <a:lnTo>
                  <a:pt x="0" y="473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267201" y="7962899"/>
            <a:ext cx="7246917" cy="2104973"/>
            <a:chOff x="-276572" y="-156816"/>
            <a:chExt cx="2995032" cy="8699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75656" cy="511164"/>
            </a:xfrm>
            <a:custGeom>
              <a:avLst/>
              <a:gdLst/>
              <a:ahLst/>
              <a:cxnLst/>
              <a:rect l="l" t="t" r="r" b="b"/>
              <a:pathLst>
                <a:path w="2475656" h="511164">
                  <a:moveTo>
                    <a:pt x="34896" y="0"/>
                  </a:moveTo>
                  <a:lnTo>
                    <a:pt x="2440760" y="0"/>
                  </a:lnTo>
                  <a:cubicBezTo>
                    <a:pt x="2460033" y="0"/>
                    <a:pt x="2475656" y="15623"/>
                    <a:pt x="2475656" y="34896"/>
                  </a:cubicBezTo>
                  <a:lnTo>
                    <a:pt x="2475656" y="476269"/>
                  </a:lnTo>
                  <a:cubicBezTo>
                    <a:pt x="2475656" y="495541"/>
                    <a:pt x="2460033" y="511164"/>
                    <a:pt x="2440760" y="511164"/>
                  </a:cubicBezTo>
                  <a:lnTo>
                    <a:pt x="34896" y="511164"/>
                  </a:lnTo>
                  <a:cubicBezTo>
                    <a:pt x="15623" y="511164"/>
                    <a:pt x="0" y="495541"/>
                    <a:pt x="0" y="476269"/>
                  </a:cubicBezTo>
                  <a:lnTo>
                    <a:pt x="0" y="34896"/>
                  </a:lnTo>
                  <a:cubicBezTo>
                    <a:pt x="0" y="15623"/>
                    <a:pt x="15623" y="0"/>
                    <a:pt x="34896" y="0"/>
                  </a:cubicBezTo>
                  <a:close/>
                </a:path>
              </a:pathLst>
            </a:custGeom>
            <a:solidFill>
              <a:srgbClr val="BAC7DD"/>
            </a:solidFill>
            <a:ln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-276572" y="-156816"/>
              <a:ext cx="2995032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보낸쪽지함에서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수신여부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확인이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가능합니다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153299" y="4895435"/>
            <a:ext cx="3681482" cy="4362865"/>
          </a:xfrm>
          <a:custGeom>
            <a:avLst/>
            <a:gdLst/>
            <a:ahLst/>
            <a:cxnLst/>
            <a:rect l="l" t="t" r="r" b="b"/>
            <a:pathLst>
              <a:path w="3681482" h="4362865">
                <a:moveTo>
                  <a:pt x="0" y="0"/>
                </a:moveTo>
                <a:lnTo>
                  <a:pt x="3681482" y="0"/>
                </a:lnTo>
                <a:lnTo>
                  <a:pt x="3681482" y="4362865"/>
                </a:lnTo>
                <a:lnTo>
                  <a:pt x="0" y="4362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9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256388" y="1500605"/>
            <a:ext cx="5002912" cy="3256798"/>
          </a:xfrm>
          <a:custGeom>
            <a:avLst/>
            <a:gdLst/>
            <a:ahLst/>
            <a:cxnLst/>
            <a:rect l="l" t="t" r="r" b="b"/>
            <a:pathLst>
              <a:path w="5002912" h="3256798">
                <a:moveTo>
                  <a:pt x="0" y="0"/>
                </a:moveTo>
                <a:lnTo>
                  <a:pt x="5002912" y="0"/>
                </a:lnTo>
                <a:lnTo>
                  <a:pt x="5002912" y="3256798"/>
                </a:lnTo>
                <a:lnTo>
                  <a:pt x="0" y="3256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15757" y="1019175"/>
            <a:ext cx="6122705" cy="95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272727"/>
                </a:solidFill>
                <a:ea typeface="YD머리정체"/>
              </a:rPr>
              <a:t>쪽지</a:t>
            </a:r>
          </a:p>
        </p:txBody>
      </p:sp>
      <p:sp>
        <p:nvSpPr>
          <p:cNvPr id="15" name="AutoShape 15"/>
          <p:cNvSpPr/>
          <p:nvPr/>
        </p:nvSpPr>
        <p:spPr>
          <a:xfrm flipH="1" flipV="1">
            <a:off x="2606402" y="8342339"/>
            <a:ext cx="1974278" cy="896911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124" y="518698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sp>
        <p:nvSpPr>
          <p:cNvPr id="4" name="AutoShape 4"/>
          <p:cNvSpPr/>
          <p:nvPr/>
        </p:nvSpPr>
        <p:spPr>
          <a:xfrm flipH="1">
            <a:off x="14524566" y="3772708"/>
            <a:ext cx="1207243" cy="0"/>
          </a:xfrm>
          <a:prstGeom prst="line">
            <a:avLst/>
          </a:prstGeom>
          <a:ln w="38100" cap="flat">
            <a:solidFill>
              <a:srgbClr val="272727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" name="Group 5"/>
          <p:cNvGrpSpPr/>
          <p:nvPr/>
        </p:nvGrpSpPr>
        <p:grpSpPr>
          <a:xfrm>
            <a:off x="-1" y="5524500"/>
            <a:ext cx="8000074" cy="2104972"/>
            <a:chOff x="-472768" y="-123107"/>
            <a:chExt cx="3306299" cy="869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77366" cy="521004"/>
            </a:xfrm>
            <a:custGeom>
              <a:avLst/>
              <a:gdLst/>
              <a:ahLst/>
              <a:cxnLst/>
              <a:rect l="l" t="t" r="r" b="b"/>
              <a:pathLst>
                <a:path w="2477366" h="521004">
                  <a:moveTo>
                    <a:pt x="34871" y="0"/>
                  </a:moveTo>
                  <a:lnTo>
                    <a:pt x="2442495" y="0"/>
                  </a:lnTo>
                  <a:cubicBezTo>
                    <a:pt x="2451743" y="0"/>
                    <a:pt x="2460613" y="3674"/>
                    <a:pt x="2467153" y="10214"/>
                  </a:cubicBezTo>
                  <a:cubicBezTo>
                    <a:pt x="2473692" y="16753"/>
                    <a:pt x="2477366" y="25623"/>
                    <a:pt x="2477366" y="34871"/>
                  </a:cubicBezTo>
                  <a:lnTo>
                    <a:pt x="2477366" y="486133"/>
                  </a:lnTo>
                  <a:cubicBezTo>
                    <a:pt x="2477366" y="505392"/>
                    <a:pt x="2461754" y="521004"/>
                    <a:pt x="2442495" y="521004"/>
                  </a:cubicBezTo>
                  <a:lnTo>
                    <a:pt x="34871" y="521004"/>
                  </a:lnTo>
                  <a:cubicBezTo>
                    <a:pt x="15612" y="521004"/>
                    <a:pt x="0" y="505392"/>
                    <a:pt x="0" y="486133"/>
                  </a:cubicBezTo>
                  <a:lnTo>
                    <a:pt x="0" y="34871"/>
                  </a:lnTo>
                  <a:cubicBezTo>
                    <a:pt x="0" y="15612"/>
                    <a:pt x="15612" y="0"/>
                    <a:pt x="34871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-472768" y="-123107"/>
              <a:ext cx="3306299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제목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,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내용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,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제목+내용으로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검색이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가능합니다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5626328" y="7401982"/>
            <a:ext cx="1221658" cy="1175461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>
            <a:off x="9834126" y="3965550"/>
            <a:ext cx="1240493" cy="0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" name="Group 10"/>
          <p:cNvGrpSpPr/>
          <p:nvPr/>
        </p:nvGrpSpPr>
        <p:grpSpPr>
          <a:xfrm>
            <a:off x="762001" y="2933699"/>
            <a:ext cx="8690200" cy="2104970"/>
            <a:chOff x="-157844" y="-171022"/>
            <a:chExt cx="3591517" cy="8699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11143" cy="510851"/>
            </a:xfrm>
            <a:custGeom>
              <a:avLst/>
              <a:gdLst/>
              <a:ahLst/>
              <a:cxnLst/>
              <a:rect l="l" t="t" r="r" b="b"/>
              <a:pathLst>
                <a:path w="3411143" h="510851">
                  <a:moveTo>
                    <a:pt x="25326" y="0"/>
                  </a:moveTo>
                  <a:lnTo>
                    <a:pt x="3385817" y="0"/>
                  </a:lnTo>
                  <a:cubicBezTo>
                    <a:pt x="3392534" y="0"/>
                    <a:pt x="3398976" y="2668"/>
                    <a:pt x="3403725" y="7418"/>
                  </a:cubicBezTo>
                  <a:cubicBezTo>
                    <a:pt x="3408475" y="12167"/>
                    <a:pt x="3411143" y="18609"/>
                    <a:pt x="3411143" y="25326"/>
                  </a:cubicBezTo>
                  <a:lnTo>
                    <a:pt x="3411143" y="485525"/>
                  </a:lnTo>
                  <a:cubicBezTo>
                    <a:pt x="3411143" y="499512"/>
                    <a:pt x="3399804" y="510851"/>
                    <a:pt x="3385817" y="510851"/>
                  </a:cubicBezTo>
                  <a:lnTo>
                    <a:pt x="25326" y="510851"/>
                  </a:lnTo>
                  <a:cubicBezTo>
                    <a:pt x="18609" y="510851"/>
                    <a:pt x="12167" y="508182"/>
                    <a:pt x="7418" y="503433"/>
                  </a:cubicBezTo>
                  <a:cubicBezTo>
                    <a:pt x="2668" y="498683"/>
                    <a:pt x="0" y="492242"/>
                    <a:pt x="0" y="485525"/>
                  </a:cubicBezTo>
                  <a:lnTo>
                    <a:pt x="0" y="25326"/>
                  </a:lnTo>
                  <a:cubicBezTo>
                    <a:pt x="0" y="11339"/>
                    <a:pt x="11339" y="0"/>
                    <a:pt x="25326" y="0"/>
                  </a:cubicBezTo>
                  <a:close/>
                </a:path>
              </a:pathLst>
            </a:custGeom>
            <a:solidFill>
              <a:srgbClr val="BAC7DD"/>
            </a:solidFill>
            <a:ln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-157844" y="-171022"/>
              <a:ext cx="3591517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메인페이지에서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최근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작성된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공지사항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5개를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확인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할 수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1624560" y="2259163"/>
            <a:ext cx="5634740" cy="3412774"/>
          </a:xfrm>
          <a:custGeom>
            <a:avLst/>
            <a:gdLst/>
            <a:ahLst/>
            <a:cxnLst/>
            <a:rect l="l" t="t" r="r" b="b"/>
            <a:pathLst>
              <a:path w="5634740" h="3412774">
                <a:moveTo>
                  <a:pt x="0" y="0"/>
                </a:moveTo>
                <a:lnTo>
                  <a:pt x="5634740" y="0"/>
                </a:lnTo>
                <a:lnTo>
                  <a:pt x="5634740" y="3412774"/>
                </a:lnTo>
                <a:lnTo>
                  <a:pt x="0" y="3412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571" r="-113764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409291" y="6452699"/>
            <a:ext cx="9850009" cy="2502628"/>
          </a:xfrm>
          <a:custGeom>
            <a:avLst/>
            <a:gdLst/>
            <a:ahLst/>
            <a:cxnLst/>
            <a:rect l="l" t="t" r="r" b="b"/>
            <a:pathLst>
              <a:path w="9850009" h="2502628">
                <a:moveTo>
                  <a:pt x="0" y="0"/>
                </a:moveTo>
                <a:lnTo>
                  <a:pt x="9850009" y="0"/>
                </a:lnTo>
                <a:lnTo>
                  <a:pt x="9850009" y="2502628"/>
                </a:lnTo>
                <a:lnTo>
                  <a:pt x="0" y="2502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6" b="-36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25282" y="904561"/>
            <a:ext cx="61227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FEFEFE"/>
                </a:solidFill>
                <a:ea typeface="YD머리정체"/>
              </a:rPr>
              <a:t>게시판 (공지사항)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124" y="518698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06230" y="2347984"/>
            <a:ext cx="7366171" cy="2338316"/>
            <a:chOff x="-266036" y="-184102"/>
            <a:chExt cx="2680508" cy="8509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33934" cy="511851"/>
            </a:xfrm>
            <a:custGeom>
              <a:avLst/>
              <a:gdLst/>
              <a:ahLst/>
              <a:cxnLst/>
              <a:rect l="l" t="t" r="r" b="b"/>
              <a:pathLst>
                <a:path w="2133934" h="511851">
                  <a:moveTo>
                    <a:pt x="27724" y="0"/>
                  </a:moveTo>
                  <a:lnTo>
                    <a:pt x="2106209" y="0"/>
                  </a:lnTo>
                  <a:cubicBezTo>
                    <a:pt x="2121521" y="0"/>
                    <a:pt x="2133934" y="12413"/>
                    <a:pt x="2133934" y="27724"/>
                  </a:cubicBezTo>
                  <a:lnTo>
                    <a:pt x="2133934" y="484126"/>
                  </a:lnTo>
                  <a:cubicBezTo>
                    <a:pt x="2133934" y="491479"/>
                    <a:pt x="2131013" y="498531"/>
                    <a:pt x="2125813" y="503730"/>
                  </a:cubicBezTo>
                  <a:cubicBezTo>
                    <a:pt x="2120614" y="508930"/>
                    <a:pt x="2113562" y="511851"/>
                    <a:pt x="2106209" y="511851"/>
                  </a:cubicBezTo>
                  <a:lnTo>
                    <a:pt x="27724" y="511851"/>
                  </a:lnTo>
                  <a:cubicBezTo>
                    <a:pt x="20371" y="511851"/>
                    <a:pt x="13320" y="508930"/>
                    <a:pt x="8120" y="503730"/>
                  </a:cubicBezTo>
                  <a:cubicBezTo>
                    <a:pt x="2921" y="498531"/>
                    <a:pt x="0" y="491479"/>
                    <a:pt x="0" y="484126"/>
                  </a:cubicBezTo>
                  <a:lnTo>
                    <a:pt x="0" y="27724"/>
                  </a:lnTo>
                  <a:cubicBezTo>
                    <a:pt x="0" y="20371"/>
                    <a:pt x="2921" y="13320"/>
                    <a:pt x="8120" y="8120"/>
                  </a:cubicBezTo>
                  <a:cubicBezTo>
                    <a:pt x="13320" y="2921"/>
                    <a:pt x="20371" y="0"/>
                    <a:pt x="27724" y="0"/>
                  </a:cubicBezTo>
                  <a:close/>
                </a:path>
              </a:pathLst>
            </a:custGeom>
            <a:solidFill>
              <a:srgbClr val="FFC9C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-266036" y="-184102"/>
              <a:ext cx="2680508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 err="1">
                  <a:solidFill>
                    <a:srgbClr val="000000"/>
                  </a:solidFill>
                  <a:ea typeface="Arita Dotum Medium"/>
                </a:rPr>
                <a:t>공지사항</a:t>
              </a:r>
              <a:r>
                <a:rPr lang="en-US" sz="19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1999" dirty="0" err="1">
                  <a:solidFill>
                    <a:srgbClr val="000000"/>
                  </a:solidFill>
                  <a:ea typeface="Arita Dotum Medium"/>
                </a:rPr>
                <a:t>작성은</a:t>
              </a:r>
              <a:r>
                <a:rPr lang="en-US" sz="1999" dirty="0">
                  <a:solidFill>
                    <a:srgbClr val="000000"/>
                  </a:solidFill>
                  <a:latin typeface="Arita Dotum Medium"/>
                </a:rPr>
                <a:t> 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 dirty="0">
                  <a:solidFill>
                    <a:srgbClr val="000000"/>
                  </a:solidFill>
                  <a:latin typeface="Arita Dotum Medium"/>
                </a:rPr>
                <a:t>'</a:t>
              </a:r>
              <a:r>
                <a:rPr lang="en-US" sz="1999" dirty="0" err="1">
                  <a:solidFill>
                    <a:srgbClr val="000000"/>
                  </a:solidFill>
                  <a:latin typeface="Arita Dotum Medium"/>
                </a:rPr>
                <a:t>팀장</a:t>
              </a:r>
              <a:r>
                <a:rPr lang="en-US" sz="1999" dirty="0">
                  <a:solidFill>
                    <a:srgbClr val="000000"/>
                  </a:solidFill>
                  <a:latin typeface="Arita Dotum Medium"/>
                </a:rPr>
                <a:t>' </a:t>
              </a:r>
              <a:r>
                <a:rPr lang="en-US" sz="1999" dirty="0" err="1">
                  <a:solidFill>
                    <a:srgbClr val="000000"/>
                  </a:solidFill>
                  <a:latin typeface="Arita Dotum Medium"/>
                </a:rPr>
                <a:t>이상의</a:t>
              </a:r>
              <a:r>
                <a:rPr lang="en-US" sz="1999" dirty="0">
                  <a:solidFill>
                    <a:srgbClr val="000000"/>
                  </a:solidFill>
                  <a:latin typeface="Arita Dotum Medium"/>
                </a:rPr>
                <a:t> </a:t>
              </a:r>
              <a:r>
                <a:rPr lang="en-US" sz="1999" dirty="0" err="1">
                  <a:solidFill>
                    <a:srgbClr val="000000"/>
                  </a:solidFill>
                  <a:latin typeface="Arita Dotum Medium"/>
                </a:rPr>
                <a:t>회원만</a:t>
              </a:r>
              <a:r>
                <a:rPr lang="en-US" sz="1999" dirty="0">
                  <a:solidFill>
                    <a:srgbClr val="000000"/>
                  </a:solidFill>
                  <a:latin typeface="Arita Dotum Medium"/>
                </a:rPr>
                <a:t> </a:t>
              </a:r>
              <a:r>
                <a:rPr lang="en-US" sz="1999" dirty="0" err="1">
                  <a:solidFill>
                    <a:srgbClr val="000000"/>
                  </a:solidFill>
                  <a:latin typeface="Arita Dotum Medium"/>
                </a:rPr>
                <a:t>작성할</a:t>
              </a:r>
              <a:r>
                <a:rPr lang="en-US" sz="1999" dirty="0">
                  <a:solidFill>
                    <a:srgbClr val="000000"/>
                  </a:solidFill>
                  <a:latin typeface="Arita Dotum Medium"/>
                </a:rPr>
                <a:t> 수 </a:t>
              </a:r>
              <a:r>
                <a:rPr lang="en-US" sz="1999" dirty="0" err="1">
                  <a:solidFill>
                    <a:srgbClr val="000000"/>
                  </a:solidFill>
                  <a:latin typeface="Arita Dotum Medium"/>
                </a:rPr>
                <a:t>있습니다</a:t>
              </a:r>
              <a:r>
                <a:rPr lang="en-US" sz="1999" dirty="0">
                  <a:solidFill>
                    <a:srgbClr val="000000"/>
                  </a:solidFill>
                  <a:latin typeface="Arita Dotum Medium"/>
                </a:rPr>
                <a:t>.</a:t>
              </a:r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7568369" y="4612036"/>
            <a:ext cx="851167" cy="814519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>
            <a:off x="7191970" y="3557203"/>
            <a:ext cx="1311514" cy="0"/>
          </a:xfrm>
          <a:prstGeom prst="line">
            <a:avLst/>
          </a:prstGeom>
          <a:ln w="38100" cap="flat">
            <a:solidFill>
              <a:srgbClr val="FEFEF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1028700" y="5575649"/>
            <a:ext cx="6965252" cy="3682651"/>
          </a:xfrm>
          <a:custGeom>
            <a:avLst/>
            <a:gdLst/>
            <a:ahLst/>
            <a:cxnLst/>
            <a:rect l="l" t="t" r="r" b="b"/>
            <a:pathLst>
              <a:path w="6965252" h="3682651">
                <a:moveTo>
                  <a:pt x="0" y="0"/>
                </a:moveTo>
                <a:lnTo>
                  <a:pt x="6965252" y="0"/>
                </a:lnTo>
                <a:lnTo>
                  <a:pt x="6965252" y="3682651"/>
                </a:lnTo>
                <a:lnTo>
                  <a:pt x="0" y="3682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697167" y="2517580"/>
            <a:ext cx="8303140" cy="4161384"/>
            <a:chOff x="0" y="0"/>
            <a:chExt cx="11070853" cy="55485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70853" cy="5548513"/>
            </a:xfrm>
            <a:custGeom>
              <a:avLst/>
              <a:gdLst/>
              <a:ahLst/>
              <a:cxnLst/>
              <a:rect l="l" t="t" r="r" b="b"/>
              <a:pathLst>
                <a:path w="11070853" h="5548513">
                  <a:moveTo>
                    <a:pt x="0" y="0"/>
                  </a:moveTo>
                  <a:lnTo>
                    <a:pt x="11070853" y="0"/>
                  </a:lnTo>
                  <a:lnTo>
                    <a:pt x="11070853" y="5548513"/>
                  </a:lnTo>
                  <a:lnTo>
                    <a:pt x="0" y="5548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>
              <a:off x="1251512" y="4171997"/>
              <a:ext cx="1463678" cy="209272"/>
              <a:chOff x="0" y="0"/>
              <a:chExt cx="289122" cy="4133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89122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89122" h="41338">
                    <a:moveTo>
                      <a:pt x="20669" y="0"/>
                    </a:moveTo>
                    <a:lnTo>
                      <a:pt x="268453" y="0"/>
                    </a:lnTo>
                    <a:cubicBezTo>
                      <a:pt x="273934" y="0"/>
                      <a:pt x="279192" y="2178"/>
                      <a:pt x="283068" y="6054"/>
                    </a:cubicBezTo>
                    <a:cubicBezTo>
                      <a:pt x="286944" y="9930"/>
                      <a:pt x="289122" y="15187"/>
                      <a:pt x="289122" y="20669"/>
                    </a:cubicBezTo>
                    <a:lnTo>
                      <a:pt x="289122" y="20669"/>
                    </a:lnTo>
                    <a:cubicBezTo>
                      <a:pt x="289122" y="32084"/>
                      <a:pt x="279868" y="41338"/>
                      <a:pt x="268453" y="41338"/>
                    </a:cubicBezTo>
                    <a:lnTo>
                      <a:pt x="20669" y="41338"/>
                    </a:lnTo>
                    <a:cubicBezTo>
                      <a:pt x="15187" y="41338"/>
                      <a:pt x="9930" y="39160"/>
                      <a:pt x="6054" y="35284"/>
                    </a:cubicBezTo>
                    <a:cubicBezTo>
                      <a:pt x="2178" y="31408"/>
                      <a:pt x="0" y="26151"/>
                      <a:pt x="0" y="20669"/>
                    </a:cubicBezTo>
                    <a:lnTo>
                      <a:pt x="0" y="20669"/>
                    </a:lnTo>
                    <a:cubicBezTo>
                      <a:pt x="0" y="15187"/>
                      <a:pt x="2178" y="9930"/>
                      <a:pt x="6054" y="6054"/>
                    </a:cubicBezTo>
                    <a:cubicBezTo>
                      <a:pt x="9930" y="2178"/>
                      <a:pt x="15187" y="0"/>
                      <a:pt x="2066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9"/>
                  </a:lnSpc>
                </a:pPr>
                <a:endParaRPr/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725282" y="904561"/>
            <a:ext cx="61227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FEFEFE"/>
                </a:solidFill>
                <a:ea typeface="YD머리정체"/>
              </a:rPr>
              <a:t>게시판 (공지사항)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081" y="678573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10800" y="695435"/>
            <a:ext cx="7633859" cy="2390666"/>
            <a:chOff x="-244515" y="-173282"/>
            <a:chExt cx="2777918" cy="869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65421" cy="474022"/>
            </a:xfrm>
            <a:custGeom>
              <a:avLst/>
              <a:gdLst/>
              <a:ahLst/>
              <a:cxnLst/>
              <a:rect l="l" t="t" r="r" b="b"/>
              <a:pathLst>
                <a:path w="2265421" h="474022">
                  <a:moveTo>
                    <a:pt x="26115" y="0"/>
                  </a:moveTo>
                  <a:lnTo>
                    <a:pt x="2239306" y="0"/>
                  </a:lnTo>
                  <a:cubicBezTo>
                    <a:pt x="2253729" y="0"/>
                    <a:pt x="2265421" y="11692"/>
                    <a:pt x="2265421" y="26115"/>
                  </a:cubicBezTo>
                  <a:lnTo>
                    <a:pt x="2265421" y="447907"/>
                  </a:lnTo>
                  <a:cubicBezTo>
                    <a:pt x="2265421" y="454833"/>
                    <a:pt x="2262670" y="461475"/>
                    <a:pt x="2257772" y="466373"/>
                  </a:cubicBezTo>
                  <a:cubicBezTo>
                    <a:pt x="2252875" y="471270"/>
                    <a:pt x="2246232" y="474022"/>
                    <a:pt x="2239306" y="474022"/>
                  </a:cubicBezTo>
                  <a:lnTo>
                    <a:pt x="26115" y="474022"/>
                  </a:lnTo>
                  <a:cubicBezTo>
                    <a:pt x="11692" y="474022"/>
                    <a:pt x="0" y="462330"/>
                    <a:pt x="0" y="447907"/>
                  </a:cubicBezTo>
                  <a:lnTo>
                    <a:pt x="0" y="26115"/>
                  </a:lnTo>
                  <a:cubicBezTo>
                    <a:pt x="0" y="11692"/>
                    <a:pt x="11692" y="0"/>
                    <a:pt x="26115" y="0"/>
                  </a:cubicBezTo>
                  <a:close/>
                </a:path>
              </a:pathLst>
            </a:custGeom>
            <a:solidFill>
              <a:srgbClr val="BAC7D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-244515" y="-173282"/>
              <a:ext cx="2777918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관리자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계정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로그인시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,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추가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아이콘이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생성됩니다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3115904" y="2951666"/>
            <a:ext cx="1778216" cy="165324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Freeform 8"/>
          <p:cNvSpPr/>
          <p:nvPr/>
        </p:nvSpPr>
        <p:spPr>
          <a:xfrm>
            <a:off x="15172495" y="2810128"/>
            <a:ext cx="1923674" cy="6488700"/>
          </a:xfrm>
          <a:custGeom>
            <a:avLst/>
            <a:gdLst/>
            <a:ahLst/>
            <a:cxnLst/>
            <a:rect l="l" t="t" r="r" b="b"/>
            <a:pathLst>
              <a:path w="1923674" h="6488700">
                <a:moveTo>
                  <a:pt x="0" y="0"/>
                </a:moveTo>
                <a:lnTo>
                  <a:pt x="1923674" y="0"/>
                </a:lnTo>
                <a:lnTo>
                  <a:pt x="1923674" y="6488700"/>
                </a:lnTo>
                <a:lnTo>
                  <a:pt x="0" y="648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15757" y="3911640"/>
            <a:ext cx="11887887" cy="5670282"/>
          </a:xfrm>
          <a:custGeom>
            <a:avLst/>
            <a:gdLst/>
            <a:ahLst/>
            <a:cxnLst/>
            <a:rect l="l" t="t" r="r" b="b"/>
            <a:pathLst>
              <a:path w="11887887" h="5670282">
                <a:moveTo>
                  <a:pt x="0" y="0"/>
                </a:moveTo>
                <a:lnTo>
                  <a:pt x="11887886" y="0"/>
                </a:lnTo>
                <a:lnTo>
                  <a:pt x="11887886" y="5670282"/>
                </a:lnTo>
                <a:lnTo>
                  <a:pt x="0" y="5670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769333" y="2933699"/>
            <a:ext cx="8127266" cy="2104973"/>
            <a:chOff x="-220447" y="-223345"/>
            <a:chExt cx="3358866" cy="8699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73618" cy="475212"/>
            </a:xfrm>
            <a:custGeom>
              <a:avLst/>
              <a:gdLst/>
              <a:ahLst/>
              <a:cxnLst/>
              <a:rect l="l" t="t" r="r" b="b"/>
              <a:pathLst>
                <a:path w="3073618" h="475212">
                  <a:moveTo>
                    <a:pt x="28107" y="0"/>
                  </a:moveTo>
                  <a:lnTo>
                    <a:pt x="3045511" y="0"/>
                  </a:lnTo>
                  <a:cubicBezTo>
                    <a:pt x="3061034" y="0"/>
                    <a:pt x="3073618" y="12584"/>
                    <a:pt x="3073618" y="28107"/>
                  </a:cubicBezTo>
                  <a:lnTo>
                    <a:pt x="3073618" y="447106"/>
                  </a:lnTo>
                  <a:cubicBezTo>
                    <a:pt x="3073618" y="454560"/>
                    <a:pt x="3070656" y="461709"/>
                    <a:pt x="3065385" y="466980"/>
                  </a:cubicBezTo>
                  <a:cubicBezTo>
                    <a:pt x="3060114" y="472251"/>
                    <a:pt x="3052965" y="475212"/>
                    <a:pt x="3045511" y="475212"/>
                  </a:cubicBezTo>
                  <a:lnTo>
                    <a:pt x="28107" y="475212"/>
                  </a:lnTo>
                  <a:cubicBezTo>
                    <a:pt x="12584" y="475212"/>
                    <a:pt x="0" y="462628"/>
                    <a:pt x="0" y="447106"/>
                  </a:cubicBezTo>
                  <a:lnTo>
                    <a:pt x="0" y="28107"/>
                  </a:lnTo>
                  <a:cubicBezTo>
                    <a:pt x="0" y="12584"/>
                    <a:pt x="12584" y="0"/>
                    <a:pt x="28107" y="0"/>
                  </a:cubicBezTo>
                  <a:close/>
                </a:path>
              </a:pathLst>
            </a:custGeom>
            <a:solidFill>
              <a:srgbClr val="FFC9C9"/>
            </a:solidFill>
            <a:ln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-220447" y="-223345"/>
              <a:ext cx="3358866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회원가입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신청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승인이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가능하며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,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기존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회원과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탈퇴회원을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조회할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flipH="1">
            <a:off x="12216055" y="7261607"/>
            <a:ext cx="3284842" cy="0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TextBox 14"/>
          <p:cNvSpPr txBox="1"/>
          <p:nvPr/>
        </p:nvSpPr>
        <p:spPr>
          <a:xfrm>
            <a:off x="715757" y="1019175"/>
            <a:ext cx="61227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FEFEFE"/>
                </a:solidFill>
                <a:ea typeface="YD머리정체"/>
              </a:rPr>
              <a:t>관리자(회원)</a:t>
            </a:r>
          </a:p>
        </p:txBody>
      </p:sp>
      <p:sp>
        <p:nvSpPr>
          <p:cNvPr id="15" name="AutoShape 15"/>
          <p:cNvSpPr/>
          <p:nvPr/>
        </p:nvSpPr>
        <p:spPr>
          <a:xfrm>
            <a:off x="9559451" y="4675741"/>
            <a:ext cx="2099663" cy="448709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081" y="678573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724399" y="1104899"/>
            <a:ext cx="7700539" cy="2104970"/>
            <a:chOff x="-108889" y="-163539"/>
            <a:chExt cx="3182507" cy="869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73618" cy="455237"/>
            </a:xfrm>
            <a:custGeom>
              <a:avLst/>
              <a:gdLst/>
              <a:ahLst/>
              <a:cxnLst/>
              <a:rect l="l" t="t" r="r" b="b"/>
              <a:pathLst>
                <a:path w="3073618" h="455237">
                  <a:moveTo>
                    <a:pt x="28107" y="0"/>
                  </a:moveTo>
                  <a:lnTo>
                    <a:pt x="3045511" y="0"/>
                  </a:lnTo>
                  <a:cubicBezTo>
                    <a:pt x="3061034" y="0"/>
                    <a:pt x="3073618" y="12584"/>
                    <a:pt x="3073618" y="28107"/>
                  </a:cubicBezTo>
                  <a:lnTo>
                    <a:pt x="3073618" y="427130"/>
                  </a:lnTo>
                  <a:cubicBezTo>
                    <a:pt x="3073618" y="434584"/>
                    <a:pt x="3070656" y="441733"/>
                    <a:pt x="3065385" y="447004"/>
                  </a:cubicBezTo>
                  <a:cubicBezTo>
                    <a:pt x="3060114" y="452275"/>
                    <a:pt x="3052965" y="455237"/>
                    <a:pt x="3045511" y="455237"/>
                  </a:cubicBezTo>
                  <a:lnTo>
                    <a:pt x="28107" y="455237"/>
                  </a:lnTo>
                  <a:cubicBezTo>
                    <a:pt x="12584" y="455237"/>
                    <a:pt x="0" y="442653"/>
                    <a:pt x="0" y="427130"/>
                  </a:cubicBezTo>
                  <a:lnTo>
                    <a:pt x="0" y="28107"/>
                  </a:lnTo>
                  <a:cubicBezTo>
                    <a:pt x="0" y="12584"/>
                    <a:pt x="12584" y="0"/>
                    <a:pt x="28107" y="0"/>
                  </a:cubicBezTo>
                  <a:close/>
                </a:path>
              </a:pathLst>
            </a:custGeom>
            <a:solidFill>
              <a:srgbClr val="FFC9C9"/>
            </a:soli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-108889" y="-163539"/>
              <a:ext cx="3073618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기존회원의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회원정보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및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탈퇴여부를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관리할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4664986" y="2902902"/>
            <a:ext cx="8082837" cy="5906689"/>
          </a:xfrm>
          <a:custGeom>
            <a:avLst/>
            <a:gdLst/>
            <a:ahLst/>
            <a:cxnLst/>
            <a:rect l="l" t="t" r="r" b="b"/>
            <a:pathLst>
              <a:path w="8082837" h="5906689">
                <a:moveTo>
                  <a:pt x="0" y="0"/>
                </a:moveTo>
                <a:lnTo>
                  <a:pt x="8082837" y="0"/>
                </a:lnTo>
                <a:lnTo>
                  <a:pt x="8082837" y="5906689"/>
                </a:lnTo>
                <a:lnTo>
                  <a:pt x="0" y="5906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882741" y="4321871"/>
            <a:ext cx="2030155" cy="0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715757" y="4633498"/>
            <a:ext cx="3480049" cy="4624802"/>
          </a:xfrm>
          <a:custGeom>
            <a:avLst/>
            <a:gdLst/>
            <a:ahLst/>
            <a:cxnLst/>
            <a:rect l="l" t="t" r="r" b="b"/>
            <a:pathLst>
              <a:path w="3480049" h="4624802">
                <a:moveTo>
                  <a:pt x="0" y="0"/>
                </a:moveTo>
                <a:lnTo>
                  <a:pt x="3480049" y="0"/>
                </a:lnTo>
                <a:lnTo>
                  <a:pt x="3480049" y="4624802"/>
                </a:lnTo>
                <a:lnTo>
                  <a:pt x="0" y="4624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H="1">
            <a:off x="4069788" y="5370050"/>
            <a:ext cx="5649530" cy="2702554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Freeform 11"/>
          <p:cNvSpPr/>
          <p:nvPr/>
        </p:nvSpPr>
        <p:spPr>
          <a:xfrm>
            <a:off x="13217004" y="1500605"/>
            <a:ext cx="3829961" cy="4355641"/>
          </a:xfrm>
          <a:custGeom>
            <a:avLst/>
            <a:gdLst/>
            <a:ahLst/>
            <a:cxnLst/>
            <a:rect l="l" t="t" r="r" b="b"/>
            <a:pathLst>
              <a:path w="3829961" h="4355641">
                <a:moveTo>
                  <a:pt x="0" y="0"/>
                </a:moveTo>
                <a:lnTo>
                  <a:pt x="3829960" y="0"/>
                </a:lnTo>
                <a:lnTo>
                  <a:pt x="3829960" y="4355642"/>
                </a:lnTo>
                <a:lnTo>
                  <a:pt x="0" y="4355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15757" y="1019175"/>
            <a:ext cx="61227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FEFEFE"/>
                </a:solidFill>
                <a:ea typeface="YD머리정체"/>
              </a:rPr>
              <a:t>관리자(회원)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081" y="678573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99588" y="2505130"/>
            <a:ext cx="8250211" cy="2104970"/>
            <a:chOff x="-57461" y="-183251"/>
            <a:chExt cx="3409677" cy="869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34124" cy="455237"/>
            </a:xfrm>
            <a:custGeom>
              <a:avLst/>
              <a:gdLst/>
              <a:ahLst/>
              <a:cxnLst/>
              <a:rect l="l" t="t" r="r" b="b"/>
              <a:pathLst>
                <a:path w="3334124" h="455237">
                  <a:moveTo>
                    <a:pt x="25911" y="0"/>
                  </a:moveTo>
                  <a:lnTo>
                    <a:pt x="3308214" y="0"/>
                  </a:lnTo>
                  <a:cubicBezTo>
                    <a:pt x="3322524" y="0"/>
                    <a:pt x="3334124" y="11601"/>
                    <a:pt x="3334124" y="25911"/>
                  </a:cubicBezTo>
                  <a:lnTo>
                    <a:pt x="3334124" y="429326"/>
                  </a:lnTo>
                  <a:cubicBezTo>
                    <a:pt x="3334124" y="436198"/>
                    <a:pt x="3331395" y="442788"/>
                    <a:pt x="3326535" y="447648"/>
                  </a:cubicBezTo>
                  <a:cubicBezTo>
                    <a:pt x="3321676" y="452507"/>
                    <a:pt x="3315086" y="455237"/>
                    <a:pt x="3308214" y="455237"/>
                  </a:cubicBezTo>
                  <a:lnTo>
                    <a:pt x="25911" y="455237"/>
                  </a:lnTo>
                  <a:cubicBezTo>
                    <a:pt x="11601" y="455237"/>
                    <a:pt x="0" y="443636"/>
                    <a:pt x="0" y="429326"/>
                  </a:cubicBezTo>
                  <a:lnTo>
                    <a:pt x="0" y="25911"/>
                  </a:lnTo>
                  <a:cubicBezTo>
                    <a:pt x="0" y="11601"/>
                    <a:pt x="11601" y="0"/>
                    <a:pt x="25911" y="0"/>
                  </a:cubicBezTo>
                  <a:close/>
                </a:path>
              </a:pathLst>
            </a:custGeom>
            <a:solidFill>
              <a:srgbClr val="FFC9C9"/>
            </a:soli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-57461" y="-183251"/>
              <a:ext cx="3409677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퇴근등록을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하지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않은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계정의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퇴근시간을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조정할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468375" y="2808033"/>
            <a:ext cx="7492582" cy="6450267"/>
          </a:xfrm>
          <a:custGeom>
            <a:avLst/>
            <a:gdLst/>
            <a:ahLst/>
            <a:cxnLst/>
            <a:rect l="l" t="t" r="r" b="b"/>
            <a:pathLst>
              <a:path w="7492582" h="6450267">
                <a:moveTo>
                  <a:pt x="0" y="0"/>
                </a:moveTo>
                <a:lnTo>
                  <a:pt x="7492582" y="0"/>
                </a:lnTo>
                <a:lnTo>
                  <a:pt x="7492582" y="6450267"/>
                </a:lnTo>
                <a:lnTo>
                  <a:pt x="0" y="6450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flipH="1">
            <a:off x="8421494" y="4302821"/>
            <a:ext cx="5649530" cy="2702554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TextBox 9"/>
          <p:cNvSpPr txBox="1"/>
          <p:nvPr/>
        </p:nvSpPr>
        <p:spPr>
          <a:xfrm>
            <a:off x="715757" y="1019175"/>
            <a:ext cx="61227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FFFFFF"/>
                </a:solidFill>
                <a:ea typeface="YD머리정체"/>
              </a:rPr>
              <a:t>관리자(회원)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081" y="678573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429001" y="6286499"/>
            <a:ext cx="6590286" cy="2104973"/>
            <a:chOff x="-143868" y="-176889"/>
            <a:chExt cx="2723657" cy="869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5656" cy="511164"/>
            </a:xfrm>
            <a:custGeom>
              <a:avLst/>
              <a:gdLst/>
              <a:ahLst/>
              <a:cxnLst/>
              <a:rect l="l" t="t" r="r" b="b"/>
              <a:pathLst>
                <a:path w="2475656" h="511164">
                  <a:moveTo>
                    <a:pt x="34896" y="0"/>
                  </a:moveTo>
                  <a:lnTo>
                    <a:pt x="2440760" y="0"/>
                  </a:lnTo>
                  <a:cubicBezTo>
                    <a:pt x="2460033" y="0"/>
                    <a:pt x="2475656" y="15623"/>
                    <a:pt x="2475656" y="34896"/>
                  </a:cubicBezTo>
                  <a:lnTo>
                    <a:pt x="2475656" y="476269"/>
                  </a:lnTo>
                  <a:cubicBezTo>
                    <a:pt x="2475656" y="495541"/>
                    <a:pt x="2460033" y="511164"/>
                    <a:pt x="2440760" y="511164"/>
                  </a:cubicBezTo>
                  <a:lnTo>
                    <a:pt x="34896" y="511164"/>
                  </a:lnTo>
                  <a:cubicBezTo>
                    <a:pt x="15623" y="511164"/>
                    <a:pt x="0" y="495541"/>
                    <a:pt x="0" y="476269"/>
                  </a:cubicBezTo>
                  <a:lnTo>
                    <a:pt x="0" y="34896"/>
                  </a:lnTo>
                  <a:cubicBezTo>
                    <a:pt x="0" y="15623"/>
                    <a:pt x="15623" y="0"/>
                    <a:pt x="34896" y="0"/>
                  </a:cubicBezTo>
                  <a:close/>
                </a:path>
              </a:pathLst>
            </a:custGeom>
            <a:solidFill>
              <a:srgbClr val="BAC7DD"/>
            </a:soli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-143868" y="-176889"/>
              <a:ext cx="2723657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기존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부서를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수정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,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삭제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및 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부서원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이동을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할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endParaRPr lang="en-US" sz="22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683709" y="1972511"/>
            <a:ext cx="9505203" cy="4367113"/>
          </a:xfrm>
          <a:custGeom>
            <a:avLst/>
            <a:gdLst/>
            <a:ahLst/>
            <a:cxnLst/>
            <a:rect l="l" t="t" r="r" b="b"/>
            <a:pathLst>
              <a:path w="9505203" h="4367113">
                <a:moveTo>
                  <a:pt x="0" y="0"/>
                </a:moveTo>
                <a:lnTo>
                  <a:pt x="9505203" y="0"/>
                </a:lnTo>
                <a:lnTo>
                  <a:pt x="9505203" y="4367112"/>
                </a:lnTo>
                <a:lnTo>
                  <a:pt x="0" y="4367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flipV="1">
            <a:off x="7460976" y="1519655"/>
            <a:ext cx="2584491" cy="6888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 flipH="1" flipV="1">
            <a:off x="1647838" y="6090341"/>
            <a:ext cx="1974278" cy="896911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Freeform 10"/>
          <p:cNvSpPr/>
          <p:nvPr/>
        </p:nvSpPr>
        <p:spPr>
          <a:xfrm>
            <a:off x="10788987" y="1127102"/>
            <a:ext cx="6330344" cy="2697012"/>
          </a:xfrm>
          <a:custGeom>
            <a:avLst/>
            <a:gdLst/>
            <a:ahLst/>
            <a:cxnLst/>
            <a:rect l="l" t="t" r="r" b="b"/>
            <a:pathLst>
              <a:path w="6330344" h="2697012">
                <a:moveTo>
                  <a:pt x="0" y="0"/>
                </a:moveTo>
                <a:lnTo>
                  <a:pt x="6330344" y="0"/>
                </a:lnTo>
                <a:lnTo>
                  <a:pt x="6330344" y="2697011"/>
                </a:lnTo>
                <a:lnTo>
                  <a:pt x="0" y="2697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15757" y="1019175"/>
            <a:ext cx="6122705" cy="95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272727"/>
                </a:solidFill>
                <a:ea typeface="YD머리정체"/>
              </a:rPr>
              <a:t>관리자(부서관리)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3973209" y="4108863"/>
            <a:ext cx="0" cy="1981477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" name="Group 13"/>
          <p:cNvGrpSpPr/>
          <p:nvPr/>
        </p:nvGrpSpPr>
        <p:grpSpPr>
          <a:xfrm>
            <a:off x="10788987" y="6057901"/>
            <a:ext cx="5994349" cy="2104972"/>
            <a:chOff x="0" y="-131502"/>
            <a:chExt cx="2477366" cy="8699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77366" cy="521004"/>
            </a:xfrm>
            <a:custGeom>
              <a:avLst/>
              <a:gdLst/>
              <a:ahLst/>
              <a:cxnLst/>
              <a:rect l="l" t="t" r="r" b="b"/>
              <a:pathLst>
                <a:path w="2477366" h="521004">
                  <a:moveTo>
                    <a:pt x="34871" y="0"/>
                  </a:moveTo>
                  <a:lnTo>
                    <a:pt x="2442495" y="0"/>
                  </a:lnTo>
                  <a:cubicBezTo>
                    <a:pt x="2451743" y="0"/>
                    <a:pt x="2460613" y="3674"/>
                    <a:pt x="2467153" y="10214"/>
                  </a:cubicBezTo>
                  <a:cubicBezTo>
                    <a:pt x="2473692" y="16753"/>
                    <a:pt x="2477366" y="25623"/>
                    <a:pt x="2477366" y="34871"/>
                  </a:cubicBezTo>
                  <a:lnTo>
                    <a:pt x="2477366" y="486133"/>
                  </a:lnTo>
                  <a:cubicBezTo>
                    <a:pt x="2477366" y="505392"/>
                    <a:pt x="2461754" y="521004"/>
                    <a:pt x="2442495" y="521004"/>
                  </a:cubicBezTo>
                  <a:lnTo>
                    <a:pt x="34871" y="521004"/>
                  </a:lnTo>
                  <a:cubicBezTo>
                    <a:pt x="15612" y="521004"/>
                    <a:pt x="0" y="505392"/>
                    <a:pt x="0" y="486133"/>
                  </a:cubicBezTo>
                  <a:lnTo>
                    <a:pt x="0" y="34871"/>
                  </a:lnTo>
                  <a:cubicBezTo>
                    <a:pt x="0" y="15612"/>
                    <a:pt x="15612" y="0"/>
                    <a:pt x="34871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44475" y="-131502"/>
              <a:ext cx="2418195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신규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부서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등록이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가능합니다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081" y="678573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09599" y="1866899"/>
            <a:ext cx="6880203" cy="2104973"/>
            <a:chOff x="-173208" y="-171250"/>
            <a:chExt cx="2843475" cy="869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5656" cy="511164"/>
            </a:xfrm>
            <a:custGeom>
              <a:avLst/>
              <a:gdLst/>
              <a:ahLst/>
              <a:cxnLst/>
              <a:rect l="l" t="t" r="r" b="b"/>
              <a:pathLst>
                <a:path w="2475656" h="511164">
                  <a:moveTo>
                    <a:pt x="34896" y="0"/>
                  </a:moveTo>
                  <a:lnTo>
                    <a:pt x="2440760" y="0"/>
                  </a:lnTo>
                  <a:cubicBezTo>
                    <a:pt x="2460033" y="0"/>
                    <a:pt x="2475656" y="15623"/>
                    <a:pt x="2475656" y="34896"/>
                  </a:cubicBezTo>
                  <a:lnTo>
                    <a:pt x="2475656" y="476269"/>
                  </a:lnTo>
                  <a:cubicBezTo>
                    <a:pt x="2475656" y="495541"/>
                    <a:pt x="2460033" y="511164"/>
                    <a:pt x="2440760" y="511164"/>
                  </a:cubicBezTo>
                  <a:lnTo>
                    <a:pt x="34896" y="511164"/>
                  </a:lnTo>
                  <a:cubicBezTo>
                    <a:pt x="15623" y="511164"/>
                    <a:pt x="0" y="495541"/>
                    <a:pt x="0" y="476269"/>
                  </a:cubicBezTo>
                  <a:lnTo>
                    <a:pt x="0" y="34896"/>
                  </a:lnTo>
                  <a:cubicBezTo>
                    <a:pt x="0" y="15623"/>
                    <a:pt x="15623" y="0"/>
                    <a:pt x="34896" y="0"/>
                  </a:cubicBezTo>
                  <a:close/>
                </a:path>
              </a:pathLst>
            </a:custGeom>
            <a:solidFill>
              <a:srgbClr val="BAC7DD"/>
            </a:soli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-173208" y="-171250"/>
              <a:ext cx="2843475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사용중인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문서양식을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수정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,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삭제</a:t>
              </a:r>
              <a:endParaRPr lang="en-US" sz="2299" dirty="0">
                <a:solidFill>
                  <a:srgbClr val="000000"/>
                </a:solidFill>
                <a:ea typeface="Arita Dotum Medium"/>
              </a:endParaRP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새로운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양식을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생성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할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6838461" y="2899683"/>
            <a:ext cx="80972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" name="Group 8"/>
          <p:cNvGrpSpPr/>
          <p:nvPr/>
        </p:nvGrpSpPr>
        <p:grpSpPr>
          <a:xfrm>
            <a:off x="9753600" y="5905501"/>
            <a:ext cx="6832300" cy="2104972"/>
            <a:chOff x="-105098" y="-163159"/>
            <a:chExt cx="2823677" cy="8699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2205" cy="521004"/>
            </a:xfrm>
            <a:custGeom>
              <a:avLst/>
              <a:gdLst/>
              <a:ahLst/>
              <a:cxnLst/>
              <a:rect l="l" t="t" r="r" b="b"/>
              <a:pathLst>
                <a:path w="2642205" h="521004">
                  <a:moveTo>
                    <a:pt x="32696" y="0"/>
                  </a:moveTo>
                  <a:lnTo>
                    <a:pt x="2609510" y="0"/>
                  </a:lnTo>
                  <a:cubicBezTo>
                    <a:pt x="2618181" y="0"/>
                    <a:pt x="2626497" y="3445"/>
                    <a:pt x="2632629" y="9576"/>
                  </a:cubicBezTo>
                  <a:cubicBezTo>
                    <a:pt x="2638761" y="15708"/>
                    <a:pt x="2642205" y="24024"/>
                    <a:pt x="2642205" y="32696"/>
                  </a:cubicBezTo>
                  <a:lnTo>
                    <a:pt x="2642205" y="488308"/>
                  </a:lnTo>
                  <a:cubicBezTo>
                    <a:pt x="2642205" y="496980"/>
                    <a:pt x="2638761" y="505296"/>
                    <a:pt x="2632629" y="511428"/>
                  </a:cubicBezTo>
                  <a:cubicBezTo>
                    <a:pt x="2626497" y="517559"/>
                    <a:pt x="2618181" y="521004"/>
                    <a:pt x="2609510" y="521004"/>
                  </a:cubicBezTo>
                  <a:lnTo>
                    <a:pt x="32696" y="521004"/>
                  </a:lnTo>
                  <a:cubicBezTo>
                    <a:pt x="24024" y="521004"/>
                    <a:pt x="15708" y="517559"/>
                    <a:pt x="9576" y="511428"/>
                  </a:cubicBezTo>
                  <a:cubicBezTo>
                    <a:pt x="3445" y="505296"/>
                    <a:pt x="0" y="496980"/>
                    <a:pt x="0" y="488308"/>
                  </a:cubicBezTo>
                  <a:lnTo>
                    <a:pt x="0" y="32696"/>
                  </a:lnTo>
                  <a:cubicBezTo>
                    <a:pt x="0" y="24024"/>
                    <a:pt x="3445" y="15708"/>
                    <a:pt x="9576" y="9576"/>
                  </a:cubicBezTo>
                  <a:cubicBezTo>
                    <a:pt x="15708" y="3445"/>
                    <a:pt x="24024" y="0"/>
                    <a:pt x="32696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-105098" y="-163159"/>
              <a:ext cx="2823677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당분간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사용되지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않을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양식을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미사용으로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변경이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가능합니다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4006160"/>
            <a:ext cx="8781348" cy="4853288"/>
          </a:xfrm>
          <a:custGeom>
            <a:avLst/>
            <a:gdLst/>
            <a:ahLst/>
            <a:cxnLst/>
            <a:rect l="l" t="t" r="r" b="b"/>
            <a:pathLst>
              <a:path w="8781348" h="4853288">
                <a:moveTo>
                  <a:pt x="0" y="0"/>
                </a:moveTo>
                <a:lnTo>
                  <a:pt x="8781348" y="0"/>
                </a:lnTo>
                <a:lnTo>
                  <a:pt x="8781348" y="4853288"/>
                </a:lnTo>
                <a:lnTo>
                  <a:pt x="0" y="4853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flipH="1" flipV="1">
            <a:off x="9460065" y="4560608"/>
            <a:ext cx="2422986" cy="1529733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Freeform 13"/>
          <p:cNvSpPr/>
          <p:nvPr/>
        </p:nvSpPr>
        <p:spPr>
          <a:xfrm>
            <a:off x="7908902" y="1500605"/>
            <a:ext cx="9016767" cy="2269186"/>
          </a:xfrm>
          <a:custGeom>
            <a:avLst/>
            <a:gdLst/>
            <a:ahLst/>
            <a:cxnLst/>
            <a:rect l="l" t="t" r="r" b="b"/>
            <a:pathLst>
              <a:path w="9016767" h="2269186">
                <a:moveTo>
                  <a:pt x="0" y="0"/>
                </a:moveTo>
                <a:lnTo>
                  <a:pt x="9016767" y="0"/>
                </a:lnTo>
                <a:lnTo>
                  <a:pt x="9016767" y="2269187"/>
                </a:lnTo>
                <a:lnTo>
                  <a:pt x="0" y="2269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15757" y="1019175"/>
            <a:ext cx="6122705" cy="95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272727"/>
                </a:solidFill>
                <a:ea typeface="YD머리정체"/>
              </a:rPr>
              <a:t>관리자(양식관리)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219950" cy="11430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03512" y="858100"/>
            <a:ext cx="5713867" cy="8570800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500" r="-62500"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8160428" y="4586288"/>
            <a:ext cx="8523462" cy="0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477074" y="8523668"/>
            <a:ext cx="1782226" cy="734632"/>
            <a:chOff x="0" y="0"/>
            <a:chExt cx="2376302" cy="97950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376302" cy="979509"/>
              <a:chOff x="0" y="0"/>
              <a:chExt cx="5418617" cy="223354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9050" y="19050"/>
                <a:ext cx="5380644" cy="2195449"/>
              </a:xfrm>
              <a:custGeom>
                <a:avLst/>
                <a:gdLst/>
                <a:ahLst/>
                <a:cxnLst/>
                <a:rect l="l" t="t" r="r" b="b"/>
                <a:pathLst>
                  <a:path w="5380644" h="2195449">
                    <a:moveTo>
                      <a:pt x="4282729" y="2195449"/>
                    </a:moveTo>
                    <a:lnTo>
                      <a:pt x="1097788" y="2195449"/>
                    </a:lnTo>
                    <a:cubicBezTo>
                      <a:pt x="491490" y="2195449"/>
                      <a:pt x="0" y="1703959"/>
                      <a:pt x="0" y="1097661"/>
                    </a:cubicBezTo>
                    <a:lnTo>
                      <a:pt x="0" y="1097661"/>
                    </a:lnTo>
                    <a:cubicBezTo>
                      <a:pt x="0" y="491490"/>
                      <a:pt x="491490" y="0"/>
                      <a:pt x="1097788" y="0"/>
                    </a:cubicBezTo>
                    <a:lnTo>
                      <a:pt x="4282856" y="0"/>
                    </a:lnTo>
                    <a:cubicBezTo>
                      <a:pt x="4889154" y="0"/>
                      <a:pt x="5380644" y="491490"/>
                      <a:pt x="5380644" y="1097788"/>
                    </a:cubicBezTo>
                    <a:lnTo>
                      <a:pt x="5380644" y="1097788"/>
                    </a:lnTo>
                    <a:cubicBezTo>
                      <a:pt x="5380517" y="1703959"/>
                      <a:pt x="4889027" y="2195449"/>
                      <a:pt x="4282729" y="2195449"/>
                    </a:cubicBezTo>
                    <a:close/>
                  </a:path>
                </a:pathLst>
              </a:custGeom>
              <a:solidFill>
                <a:srgbClr val="675BF8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5418617" cy="2233549"/>
              </a:xfrm>
              <a:custGeom>
                <a:avLst/>
                <a:gdLst/>
                <a:ahLst/>
                <a:cxnLst/>
                <a:rect l="l" t="t" r="r" b="b"/>
                <a:pathLst>
                  <a:path w="5418617" h="2233549">
                    <a:moveTo>
                      <a:pt x="4301779" y="2233549"/>
                    </a:moveTo>
                    <a:lnTo>
                      <a:pt x="1116838" y="2233549"/>
                    </a:lnTo>
                    <a:cubicBezTo>
                      <a:pt x="501015" y="2233549"/>
                      <a:pt x="0" y="1732534"/>
                      <a:pt x="0" y="1116838"/>
                    </a:cubicBezTo>
                    <a:cubicBezTo>
                      <a:pt x="0" y="501015"/>
                      <a:pt x="501015" y="0"/>
                      <a:pt x="1116838" y="0"/>
                    </a:cubicBezTo>
                    <a:lnTo>
                      <a:pt x="4301906" y="0"/>
                    </a:lnTo>
                    <a:cubicBezTo>
                      <a:pt x="4917602" y="0"/>
                      <a:pt x="5418617" y="501015"/>
                      <a:pt x="5418617" y="1116838"/>
                    </a:cubicBezTo>
                    <a:cubicBezTo>
                      <a:pt x="5418617" y="1732534"/>
                      <a:pt x="4917602" y="2233549"/>
                      <a:pt x="4301779" y="2233549"/>
                    </a:cubicBezTo>
                    <a:close/>
                    <a:moveTo>
                      <a:pt x="1116838" y="38100"/>
                    </a:moveTo>
                    <a:cubicBezTo>
                      <a:pt x="521970" y="38100"/>
                      <a:pt x="38100" y="521970"/>
                      <a:pt x="38100" y="1116838"/>
                    </a:cubicBezTo>
                    <a:cubicBezTo>
                      <a:pt x="38100" y="1711579"/>
                      <a:pt x="521970" y="2195576"/>
                      <a:pt x="1116838" y="2195576"/>
                    </a:cubicBezTo>
                    <a:lnTo>
                      <a:pt x="4301906" y="2195576"/>
                    </a:lnTo>
                    <a:cubicBezTo>
                      <a:pt x="4896647" y="2195576"/>
                      <a:pt x="5380644" y="1711706"/>
                      <a:pt x="5380644" y="1116838"/>
                    </a:cubicBezTo>
                    <a:cubicBezTo>
                      <a:pt x="5380517" y="521970"/>
                      <a:pt x="4896647" y="38100"/>
                      <a:pt x="4301779" y="38100"/>
                    </a:cubicBezTo>
                    <a:lnTo>
                      <a:pt x="1116838" y="38100"/>
                    </a:lnTo>
                    <a:close/>
                  </a:path>
                </a:pathLst>
              </a:custGeom>
              <a:solidFill>
                <a:srgbClr val="675BF8"/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651436" y="252929"/>
              <a:ext cx="1073431" cy="473651"/>
            </a:xfrm>
            <a:custGeom>
              <a:avLst/>
              <a:gdLst/>
              <a:ahLst/>
              <a:cxnLst/>
              <a:rect l="l" t="t" r="r" b="b"/>
              <a:pathLst>
                <a:path w="1073431" h="473651">
                  <a:moveTo>
                    <a:pt x="0" y="0"/>
                  </a:moveTo>
                  <a:lnTo>
                    <a:pt x="1073430" y="0"/>
                  </a:lnTo>
                  <a:lnTo>
                    <a:pt x="1073430" y="473651"/>
                  </a:lnTo>
                  <a:lnTo>
                    <a:pt x="0" y="473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160428" y="2379845"/>
            <a:ext cx="8716862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80"/>
              </a:lnSpc>
            </a:pPr>
            <a:r>
              <a:rPr lang="en-US" sz="6900">
                <a:solidFill>
                  <a:srgbClr val="272727"/>
                </a:solidFill>
                <a:ea typeface="YD머리정체"/>
              </a:rPr>
              <a:t>사용자의 업무에</a:t>
            </a:r>
          </a:p>
          <a:p>
            <a:pPr marL="0" lvl="0" indent="0">
              <a:lnSpc>
                <a:spcPts val="8280"/>
              </a:lnSpc>
              <a:spcBef>
                <a:spcPct val="0"/>
              </a:spcBef>
            </a:pPr>
            <a:r>
              <a:rPr lang="en-US" sz="6900">
                <a:solidFill>
                  <a:srgbClr val="F87676"/>
                </a:solidFill>
                <a:ea typeface="YD머리정체"/>
              </a:rPr>
              <a:t>밝은 </a:t>
            </a:r>
            <a:r>
              <a:rPr lang="en-US" sz="6900">
                <a:solidFill>
                  <a:srgbClr val="F87676"/>
                </a:solidFill>
                <a:ea typeface="YD머리정체 Bold"/>
              </a:rPr>
              <a:t>불꽃</a:t>
            </a:r>
            <a:r>
              <a:rPr lang="en-US" sz="6900">
                <a:solidFill>
                  <a:srgbClr val="272727"/>
                </a:solidFill>
                <a:ea typeface="YD머리정체"/>
              </a:rPr>
              <a:t>이 되어드립니다.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60428" y="5440076"/>
            <a:ext cx="8901665" cy="16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전자결재</a:t>
            </a:r>
            <a:r>
              <a:rPr lang="en-US" sz="2400" dirty="0">
                <a:solidFill>
                  <a:srgbClr val="272727"/>
                </a:solidFill>
                <a:ea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그룹웨어</a:t>
            </a:r>
            <a:r>
              <a:rPr lang="en-US" sz="2400" dirty="0">
                <a:solidFill>
                  <a:srgbClr val="272727"/>
                </a:solidFill>
                <a:ea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프로그램</a:t>
            </a:r>
            <a:endParaRPr lang="en-US" sz="2400" dirty="0">
              <a:solidFill>
                <a:srgbClr val="272727"/>
              </a:solidFill>
              <a:ea typeface="Arita Dotum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결재선과</a:t>
            </a:r>
            <a:r>
              <a:rPr lang="en-US" sz="2400" dirty="0">
                <a:solidFill>
                  <a:srgbClr val="272727"/>
                </a:solidFill>
                <a:ea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전자서명을</a:t>
            </a:r>
            <a:r>
              <a:rPr lang="en-US" sz="2400" dirty="0">
                <a:solidFill>
                  <a:srgbClr val="272727"/>
                </a:solidFill>
                <a:ea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이용한</a:t>
            </a:r>
            <a:r>
              <a:rPr lang="en-US" sz="2400" dirty="0">
                <a:solidFill>
                  <a:srgbClr val="272727"/>
                </a:solidFill>
                <a:ea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문서</a:t>
            </a:r>
            <a:r>
              <a:rPr lang="en-US" sz="2400" dirty="0">
                <a:solidFill>
                  <a:srgbClr val="272727"/>
                </a:solidFill>
                <a:ea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전자결재</a:t>
            </a:r>
            <a:r>
              <a:rPr lang="en-US" sz="2400" dirty="0">
                <a:solidFill>
                  <a:srgbClr val="272727"/>
                </a:solidFill>
                <a:ea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진행</a:t>
            </a:r>
            <a:endParaRPr lang="en-US" sz="2400" dirty="0">
              <a:solidFill>
                <a:srgbClr val="272727"/>
              </a:solidFill>
              <a:ea typeface="Arita Dotum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사내</a:t>
            </a:r>
            <a:r>
              <a:rPr lang="en-US" sz="2400" dirty="0">
                <a:solidFill>
                  <a:srgbClr val="272727"/>
                </a:solidFill>
                <a:ea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직원</a:t>
            </a:r>
            <a:r>
              <a:rPr lang="en-US" sz="2400" dirty="0">
                <a:solidFill>
                  <a:srgbClr val="272727"/>
                </a:solidFill>
                <a:ea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관리</a:t>
            </a:r>
            <a:r>
              <a:rPr lang="en-US" sz="2400" dirty="0">
                <a:solidFill>
                  <a:srgbClr val="272727"/>
                </a:solidFill>
                <a:ea typeface="Arita Dotum Medium"/>
              </a:rPr>
              <a:t>, </a:t>
            </a: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근태관리</a:t>
            </a:r>
            <a:r>
              <a:rPr lang="en-US" sz="2400" dirty="0">
                <a:solidFill>
                  <a:srgbClr val="272727"/>
                </a:solidFill>
                <a:ea typeface="Arita Dotum Medium"/>
              </a:rPr>
              <a:t>, </a:t>
            </a: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부서관리</a:t>
            </a:r>
            <a:r>
              <a:rPr lang="en-US" sz="2400" dirty="0">
                <a:solidFill>
                  <a:srgbClr val="272727"/>
                </a:solidFill>
                <a:ea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업무</a:t>
            </a:r>
            <a:r>
              <a:rPr lang="en-US" sz="2400" dirty="0">
                <a:solidFill>
                  <a:srgbClr val="272727"/>
                </a:solidFill>
                <a:ea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지원</a:t>
            </a:r>
            <a:endParaRPr lang="en-US" sz="2400" dirty="0">
              <a:solidFill>
                <a:srgbClr val="272727"/>
              </a:solidFill>
              <a:ea typeface="Arita Dotum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결재</a:t>
            </a:r>
            <a:r>
              <a:rPr lang="en-US" sz="2400" dirty="0">
                <a:solidFill>
                  <a:srgbClr val="272727"/>
                </a:solidFill>
                <a:ea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진행여부</a:t>
            </a:r>
            <a:r>
              <a:rPr lang="en-US" sz="2400" dirty="0">
                <a:solidFill>
                  <a:srgbClr val="272727"/>
                </a:solidFill>
                <a:ea typeface="Arita Dotum Medium"/>
              </a:rPr>
              <a:t> 및 </a:t>
            </a: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사내</a:t>
            </a:r>
            <a:r>
              <a:rPr lang="en-US" sz="2400" dirty="0">
                <a:solidFill>
                  <a:srgbClr val="272727"/>
                </a:solidFill>
                <a:ea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공지</a:t>
            </a:r>
            <a:r>
              <a:rPr lang="en-US" sz="2400" dirty="0">
                <a:solidFill>
                  <a:srgbClr val="272727"/>
                </a:solidFill>
                <a:ea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알림</a:t>
            </a:r>
            <a:r>
              <a:rPr lang="en-US" sz="2400" dirty="0">
                <a:solidFill>
                  <a:srgbClr val="272727"/>
                </a:solidFill>
                <a:ea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시스템</a:t>
            </a:r>
            <a:r>
              <a:rPr lang="en-US" sz="2400" dirty="0">
                <a:solidFill>
                  <a:srgbClr val="272727"/>
                </a:solidFill>
                <a:ea typeface="Arita Dotum Medium"/>
              </a:rPr>
              <a:t>, </a:t>
            </a: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사내</a:t>
            </a:r>
            <a:r>
              <a:rPr lang="en-US" sz="2400" dirty="0">
                <a:solidFill>
                  <a:srgbClr val="272727"/>
                </a:solidFill>
                <a:ea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메세지</a:t>
            </a:r>
            <a:r>
              <a:rPr lang="en-US" sz="2400" dirty="0">
                <a:solidFill>
                  <a:srgbClr val="272727"/>
                </a:solidFill>
                <a:ea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발송</a:t>
            </a:r>
            <a:r>
              <a:rPr lang="en-US" sz="2400" dirty="0">
                <a:solidFill>
                  <a:srgbClr val="272727"/>
                </a:solidFill>
                <a:ea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ea typeface="Arita Dotum Medium"/>
              </a:rPr>
              <a:t>지원</a:t>
            </a:r>
            <a:endParaRPr lang="en-US" sz="2400" dirty="0">
              <a:solidFill>
                <a:srgbClr val="272727"/>
              </a:solidFill>
              <a:ea typeface="Arita Dotum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230510" y="981075"/>
            <a:ext cx="313582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ea typeface="Arita Dotum Medium"/>
              </a:rPr>
              <a:t>목차</a:t>
            </a:r>
            <a:r>
              <a:rPr lang="en-US" sz="2100">
                <a:solidFill>
                  <a:srgbClr val="272727"/>
                </a:solidFill>
                <a:latin typeface="Arita Dotum Medium"/>
              </a:rPr>
              <a:t> 페이지로 돌아가기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13397" y="-326192"/>
            <a:ext cx="7477125" cy="11430000"/>
          </a:xfrm>
          <a:prstGeom prst="rect">
            <a:avLst/>
          </a:prstGeom>
          <a:solidFill>
            <a:srgbClr val="CDC2FE"/>
          </a:solidFill>
        </p:spPr>
      </p:sp>
      <p:sp>
        <p:nvSpPr>
          <p:cNvPr id="3" name="TextBox 3"/>
          <p:cNvSpPr txBox="1"/>
          <p:nvPr/>
        </p:nvSpPr>
        <p:spPr>
          <a:xfrm>
            <a:off x="347327" y="861517"/>
            <a:ext cx="6172594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</a:pPr>
            <a:r>
              <a:rPr lang="en-US" sz="8799">
                <a:solidFill>
                  <a:srgbClr val="272727"/>
                </a:solidFill>
                <a:ea typeface="YD머리정체"/>
              </a:rPr>
              <a:t>프로젝트 시연</a:t>
            </a:r>
          </a:p>
        </p:txBody>
      </p:sp>
      <p:sp>
        <p:nvSpPr>
          <p:cNvPr id="4" name="AutoShape 4"/>
          <p:cNvSpPr/>
          <p:nvPr/>
        </p:nvSpPr>
        <p:spPr>
          <a:xfrm flipH="1">
            <a:off x="347327" y="2492478"/>
            <a:ext cx="5758473" cy="0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04335" y="2042485"/>
            <a:ext cx="6202029" cy="62020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5000" r="-25000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47700" y="633681"/>
            <a:ext cx="81153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272727"/>
                </a:solidFill>
                <a:ea typeface="YD머리정체"/>
              </a:rPr>
              <a:t>자체평가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763000" y="771271"/>
            <a:ext cx="9119792" cy="3052123"/>
            <a:chOff x="0" y="0"/>
            <a:chExt cx="12159722" cy="4069498"/>
          </a:xfrm>
        </p:grpSpPr>
        <p:sp>
          <p:nvSpPr>
            <p:cNvPr id="6" name="TextBox 6"/>
            <p:cNvSpPr txBox="1"/>
            <p:nvPr/>
          </p:nvSpPr>
          <p:spPr>
            <a:xfrm>
              <a:off x="50800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72727"/>
                  </a:solidFill>
                  <a:ea typeface="Arita Dotum Medium Bold"/>
                </a:rPr>
                <a:t>오상현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40828"/>
              <a:ext cx="12159683" cy="3328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6개월이라는 시간이 정말 빠르게 지나간 것 같습니다. 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 개발자가 되기 전 회사에서 불만족스럽게 사용하던 결재시스템을 직접    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 </a:t>
              </a:r>
              <a:r>
                <a:rPr lang="en-US" sz="2400">
                  <a:solidFill>
                    <a:srgbClr val="272727"/>
                  </a:solidFill>
                  <a:ea typeface="Arita Dotum Medium"/>
                </a:rPr>
                <a:t>만들게 되어 더욱 뿌듯한 마음이 컸습니다. 함께 고민하며 직면한 문제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 </a:t>
              </a:r>
              <a:r>
                <a:rPr lang="en-US" sz="2400">
                  <a:solidFill>
                    <a:srgbClr val="272727"/>
                  </a:solidFill>
                  <a:ea typeface="Arita Dotum Medium"/>
                </a:rPr>
                <a:t>들을 해결한 조원분들께 너무 감사드립니다. 수료 후에도 프로젝트 기간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 빛났던 열정적인 모습들을 다들 발휘 할 수 있으리라 믿습니다!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272727"/>
                </a:solidFill>
                <a:latin typeface="Arita Dotum Medium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508000" y="3899042"/>
              <a:ext cx="11651683" cy="24406"/>
            </a:xfrm>
            <a:prstGeom prst="line">
              <a:avLst/>
            </a:prstGeom>
            <a:ln w="38100" cap="flat">
              <a:solidFill>
                <a:srgbClr val="675BF8"/>
              </a:solidFill>
              <a:prstDash val="lgDash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8763000" y="6928485"/>
            <a:ext cx="9119762" cy="3425190"/>
            <a:chOff x="0" y="0"/>
            <a:chExt cx="12159683" cy="4566920"/>
          </a:xfrm>
        </p:grpSpPr>
        <p:sp>
          <p:nvSpPr>
            <p:cNvPr id="10" name="TextBox 10"/>
            <p:cNvSpPr txBox="1"/>
            <p:nvPr/>
          </p:nvSpPr>
          <p:spPr>
            <a:xfrm>
              <a:off x="50800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72727"/>
                  </a:solidFill>
                  <a:ea typeface="Arita Dotum Medium Bold"/>
                </a:rPr>
                <a:t>양찬용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79450"/>
              <a:ext cx="12159683" cy="3887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미니 프로젝트 때 맡았던 회원 기능을 파이널 프로젝트에 다시 하게 되어 감회가 새로웠고 스프링 부트의 다양한 어노테이션을 찾아서 쓰는 재미가 쏠쏠했습니다. 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    security를 설정하는 과정에서 많은 어려움이 있었지만, 좋은 조원과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   조장이 있었기 때문에 잘 해결해나갔습니다. 만나서 다들 반가웠고 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   </a:t>
              </a:r>
              <a:r>
                <a:rPr lang="en-US" sz="2400">
                  <a:solidFill>
                    <a:srgbClr val="272727"/>
                  </a:solidFill>
                  <a:ea typeface="Arita Dotum Medium"/>
                </a:rPr>
                <a:t>다들 좋은 회사에 취직했으면 합니다. 감사합니다.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272727"/>
                </a:solidFill>
                <a:ea typeface="Arita Dotum Medium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263943" y="4236286"/>
              <a:ext cx="11651683" cy="24406"/>
            </a:xfrm>
            <a:prstGeom prst="line">
              <a:avLst/>
            </a:prstGeom>
            <a:ln w="38100" cap="flat">
              <a:solidFill>
                <a:srgbClr val="675BF8"/>
              </a:solidFill>
              <a:prstDash val="lgDash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8763030" y="3823394"/>
            <a:ext cx="9119762" cy="3017395"/>
            <a:chOff x="0" y="0"/>
            <a:chExt cx="12159683" cy="4023193"/>
          </a:xfrm>
        </p:grpSpPr>
        <p:sp>
          <p:nvSpPr>
            <p:cNvPr id="14" name="TextBox 14"/>
            <p:cNvSpPr txBox="1"/>
            <p:nvPr/>
          </p:nvSpPr>
          <p:spPr>
            <a:xfrm>
              <a:off x="50800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72727"/>
                  </a:solidFill>
                  <a:ea typeface="Arita Dotum Medium Bold"/>
                </a:rPr>
                <a:t>방한솔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94523"/>
              <a:ext cx="12159683" cy="3328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스프링 부트 프로젝트를 적용하면서 요구사항을 해결하기 위해 많은 시간을 고민하였습니다. 문제해결을 하면서 새로운 내용들을 배웠고 공부했던 내용을 설명하면서 머리속으로 정리를 할 수 있엇습니다. 좋은 팀원분들을 만나서 재밌게 프로젝트를 진행할 수 있었습니다. 다들 고생하셨고 앞으로 좋은일 있기를 기원합니다!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272727"/>
                </a:solidFill>
                <a:latin typeface="Arita Dotum Medium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263943" y="3971959"/>
              <a:ext cx="11651683" cy="24406"/>
            </a:xfrm>
            <a:prstGeom prst="line">
              <a:avLst/>
            </a:prstGeom>
            <a:ln w="38100" cap="flat">
              <a:solidFill>
                <a:srgbClr val="675BF8"/>
              </a:solidFill>
              <a:prstDash val="lgDash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068050" y="0"/>
            <a:ext cx="7219950" cy="11430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821092" y="858100"/>
            <a:ext cx="5713867" cy="8570800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109635" r="-1545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349758" y="7177809"/>
            <a:ext cx="9119762" cy="2608970"/>
            <a:chOff x="0" y="0"/>
            <a:chExt cx="12159683" cy="3478627"/>
          </a:xfrm>
        </p:grpSpPr>
        <p:sp>
          <p:nvSpPr>
            <p:cNvPr id="6" name="TextBox 6"/>
            <p:cNvSpPr txBox="1"/>
            <p:nvPr/>
          </p:nvSpPr>
          <p:spPr>
            <a:xfrm>
              <a:off x="50800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72727"/>
                  </a:solidFill>
                  <a:ea typeface="Arita Dotum Medium Bold"/>
                </a:rPr>
                <a:t>이지윤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08757"/>
              <a:ext cx="12159683" cy="276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초반에 JPA에 대한 이해도가 낮아 구현이 마음처럼 되지 않아 힘들었습니다. 하지만 프로젝트를 진행하며 지속적인 연습과 공부를 통해 실력이 다소 향상될 수 있었고, 팀원들과 소통하는 능력과 컨디션 관리의 중요성에 대해서도 배울 수 있었습니다.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272727"/>
                </a:solidFill>
                <a:latin typeface="Arita Dotum Medium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263943" y="3384372"/>
              <a:ext cx="11651683" cy="24406"/>
            </a:xfrm>
            <a:prstGeom prst="line">
              <a:avLst/>
            </a:prstGeom>
            <a:ln w="38100" cap="flat">
              <a:solidFill>
                <a:srgbClr val="675BF8"/>
              </a:solidFill>
              <a:prstDash val="lgDash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349758" y="4085740"/>
            <a:ext cx="9119762" cy="2615819"/>
            <a:chOff x="0" y="0"/>
            <a:chExt cx="12159683" cy="3487758"/>
          </a:xfrm>
        </p:grpSpPr>
        <p:sp>
          <p:nvSpPr>
            <p:cNvPr id="10" name="TextBox 10"/>
            <p:cNvSpPr txBox="1"/>
            <p:nvPr/>
          </p:nvSpPr>
          <p:spPr>
            <a:xfrm>
              <a:off x="546829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72727"/>
                  </a:solidFill>
                  <a:ea typeface="Arita Dotum Medium Bold"/>
                </a:rPr>
                <a:t>이영미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19488"/>
              <a:ext cx="12159683" cy="2211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구현에 어려움을 겪어 팀원들의 배려로 서류 작업 위주로 진행하게 되면서 전체적인 프로젝트의 흐름을 배울 수 있었습니다.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    이번 프로젝트를 통해 포기하지 않고 성장할 수 있게 도움을 준 팀원 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    및 다른 학우분들에게 감사한 마음이 있습니다. 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266700" y="3444302"/>
              <a:ext cx="11651683" cy="24406"/>
            </a:xfrm>
            <a:prstGeom prst="line">
              <a:avLst/>
            </a:prstGeom>
            <a:ln w="38100" cap="flat">
              <a:solidFill>
                <a:srgbClr val="675BF8"/>
              </a:solidFill>
              <a:prstDash val="lgDash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349758" y="1028700"/>
            <a:ext cx="9119792" cy="2583061"/>
            <a:chOff x="0" y="0"/>
            <a:chExt cx="12159722" cy="3444082"/>
          </a:xfrm>
        </p:grpSpPr>
        <p:sp>
          <p:nvSpPr>
            <p:cNvPr id="14" name="TextBox 14"/>
            <p:cNvSpPr txBox="1"/>
            <p:nvPr/>
          </p:nvSpPr>
          <p:spPr>
            <a:xfrm>
              <a:off x="50800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72727"/>
                  </a:solidFill>
                  <a:ea typeface="Arita Dotum Medium Bold"/>
                </a:rPr>
                <a:t>우성준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06450"/>
              <a:ext cx="12159683" cy="2211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</a:t>
              </a:r>
              <a:r>
                <a:rPr lang="en-US" sz="2400" u="none">
                  <a:solidFill>
                    <a:srgbClr val="272727"/>
                  </a:solidFill>
                  <a:ea typeface="Arita Dotum Medium"/>
                </a:rPr>
                <a:t>회사 업데이트에 대해 웹 소켓을 사용하지 않아 실시간으로 처리하지 못한 것이 아쉽지만, 비동기로 처리하는 것도 충분히 공부가 되었습니다. 팀원들이 도와줘서 여기까지 할 수 있었고, 앞으로 각자 위치에서 잘 할 모습이 기대됩니다!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508000" y="3400626"/>
              <a:ext cx="11651683" cy="24406"/>
            </a:xfrm>
            <a:prstGeom prst="line">
              <a:avLst/>
            </a:prstGeom>
            <a:ln w="38100" cap="flat">
              <a:solidFill>
                <a:srgbClr val="675BF8"/>
              </a:solidFill>
              <a:prstDash val="lgDash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3351" y="2730264"/>
            <a:ext cx="13635949" cy="5797789"/>
            <a:chOff x="0" y="0"/>
            <a:chExt cx="4974431" cy="21150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74431" cy="2115049"/>
            </a:xfrm>
            <a:custGeom>
              <a:avLst/>
              <a:gdLst/>
              <a:ahLst/>
              <a:cxnLst/>
              <a:rect l="l" t="t" r="r" b="b"/>
              <a:pathLst>
                <a:path w="4974431" h="2115049">
                  <a:moveTo>
                    <a:pt x="4849971" y="2115049"/>
                  </a:moveTo>
                  <a:lnTo>
                    <a:pt x="124460" y="2115049"/>
                  </a:lnTo>
                  <a:cubicBezTo>
                    <a:pt x="55880" y="2115049"/>
                    <a:pt x="0" y="2059169"/>
                    <a:pt x="0" y="19905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9971" y="0"/>
                  </a:lnTo>
                  <a:cubicBezTo>
                    <a:pt x="4918551" y="0"/>
                    <a:pt x="4974431" y="55880"/>
                    <a:pt x="4974431" y="124460"/>
                  </a:cubicBezTo>
                  <a:lnTo>
                    <a:pt x="4974431" y="1990589"/>
                  </a:lnTo>
                  <a:cubicBezTo>
                    <a:pt x="4974431" y="2059169"/>
                    <a:pt x="4918551" y="2115049"/>
                    <a:pt x="4849971" y="211504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019175"/>
            <a:ext cx="8650703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</a:pPr>
            <a:r>
              <a:rPr lang="en-US" sz="8799">
                <a:solidFill>
                  <a:srgbClr val="272727"/>
                </a:solidFill>
                <a:latin typeface="YD머리정체"/>
              </a:rPr>
              <a:t>Q&amp;A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321517" y="3236077"/>
            <a:ext cx="8306114" cy="4205025"/>
            <a:chOff x="255943" y="1347943"/>
            <a:chExt cx="11074818" cy="5606700"/>
          </a:xfrm>
        </p:grpSpPr>
        <p:sp>
          <p:nvSpPr>
            <p:cNvPr id="6" name="TextBox 6"/>
            <p:cNvSpPr txBox="1"/>
            <p:nvPr/>
          </p:nvSpPr>
          <p:spPr>
            <a:xfrm rot="21007540">
              <a:off x="255943" y="1347943"/>
              <a:ext cx="10858246" cy="3060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83"/>
                </a:lnSpc>
                <a:spcBef>
                  <a:spcPct val="0"/>
                </a:spcBef>
              </a:pPr>
              <a:r>
                <a:rPr lang="en-US" sz="17883" dirty="0">
                  <a:solidFill>
                    <a:srgbClr val="F6F3E4"/>
                  </a:solidFill>
                  <a:latin typeface="Abadi" panose="020B0604020202020204" pitchFamily="34" charset="0"/>
                </a:rPr>
                <a:t>Thank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 rot="21084639">
              <a:off x="1428226" y="4201752"/>
              <a:ext cx="9902535" cy="2752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094"/>
                </a:lnSpc>
                <a:spcBef>
                  <a:spcPct val="0"/>
                </a:spcBef>
              </a:pPr>
              <a:r>
                <a:rPr lang="en-US" sz="16094" dirty="0">
                  <a:solidFill>
                    <a:srgbClr val="F6F3E4"/>
                  </a:solidFill>
                  <a:latin typeface="Abadi" panose="020B0604020202020204" pitchFamily="34" charset="0"/>
                </a:rPr>
                <a:t>you!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173201" y="6819900"/>
            <a:ext cx="3396296" cy="2104970"/>
            <a:chOff x="-170977" y="-189459"/>
            <a:chExt cx="1403634" cy="8699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35775" cy="455237"/>
            </a:xfrm>
            <a:custGeom>
              <a:avLst/>
              <a:gdLst/>
              <a:ahLst/>
              <a:cxnLst/>
              <a:rect l="l" t="t" r="r" b="b"/>
              <a:pathLst>
                <a:path w="1035775" h="455237">
                  <a:moveTo>
                    <a:pt x="83406" y="0"/>
                  </a:moveTo>
                  <a:lnTo>
                    <a:pt x="952369" y="0"/>
                  </a:lnTo>
                  <a:cubicBezTo>
                    <a:pt x="998433" y="0"/>
                    <a:pt x="1035775" y="37342"/>
                    <a:pt x="1035775" y="83406"/>
                  </a:cubicBezTo>
                  <a:lnTo>
                    <a:pt x="1035775" y="371831"/>
                  </a:lnTo>
                  <a:cubicBezTo>
                    <a:pt x="1035775" y="393952"/>
                    <a:pt x="1026987" y="415166"/>
                    <a:pt x="1011346" y="430808"/>
                  </a:cubicBezTo>
                  <a:cubicBezTo>
                    <a:pt x="995704" y="446449"/>
                    <a:pt x="974490" y="455237"/>
                    <a:pt x="952369" y="455237"/>
                  </a:cubicBezTo>
                  <a:lnTo>
                    <a:pt x="83406" y="455237"/>
                  </a:lnTo>
                  <a:cubicBezTo>
                    <a:pt x="37342" y="455237"/>
                    <a:pt x="0" y="417895"/>
                    <a:pt x="0" y="371831"/>
                  </a:cubicBezTo>
                  <a:lnTo>
                    <a:pt x="0" y="83406"/>
                  </a:lnTo>
                  <a:cubicBezTo>
                    <a:pt x="0" y="61285"/>
                    <a:pt x="8787" y="40071"/>
                    <a:pt x="24429" y="24429"/>
                  </a:cubicBezTo>
                  <a:cubicBezTo>
                    <a:pt x="40071" y="8787"/>
                    <a:pt x="61285" y="0"/>
                    <a:pt x="83406" y="0"/>
                  </a:cubicBezTo>
                  <a:close/>
                </a:path>
              </a:pathLst>
            </a:custGeom>
            <a:solidFill>
              <a:srgbClr val="FFC9C9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-170977" y="-189459"/>
              <a:ext cx="1403634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000000"/>
                  </a:solidFill>
                  <a:latin typeface="Arita Dotum Medium"/>
                </a:rPr>
                <a:t>{{FROM </a:t>
              </a:r>
              <a:r>
                <a:rPr lang="en-US" sz="2299" dirty="0" err="1">
                  <a:solidFill>
                    <a:srgbClr val="000000"/>
                  </a:solidFill>
                  <a:latin typeface="Arita Dotum Medium"/>
                </a:rPr>
                <a:t>단체티</a:t>
              </a:r>
              <a:r>
                <a:rPr lang="en-US" sz="2299" dirty="0">
                  <a:solidFill>
                    <a:srgbClr val="000000"/>
                  </a:solidFill>
                  <a:latin typeface="Arita Dotum Medium"/>
                </a:rPr>
                <a:t>}}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8800" y="2912737"/>
            <a:ext cx="5602510" cy="5546508"/>
            <a:chOff x="0" y="0"/>
            <a:chExt cx="2043811" cy="20233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3811" cy="2023381"/>
            </a:xfrm>
            <a:custGeom>
              <a:avLst/>
              <a:gdLst/>
              <a:ahLst/>
              <a:cxnLst/>
              <a:rect l="l" t="t" r="r" b="b"/>
              <a:pathLst>
                <a:path w="2043811" h="2023381">
                  <a:moveTo>
                    <a:pt x="1919351" y="2023381"/>
                  </a:moveTo>
                  <a:lnTo>
                    <a:pt x="124460" y="2023381"/>
                  </a:lnTo>
                  <a:cubicBezTo>
                    <a:pt x="55880" y="2023381"/>
                    <a:pt x="0" y="1967501"/>
                    <a:pt x="0" y="18989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19351" y="0"/>
                  </a:lnTo>
                  <a:cubicBezTo>
                    <a:pt x="1987931" y="0"/>
                    <a:pt x="2043811" y="55880"/>
                    <a:pt x="2043811" y="124460"/>
                  </a:cubicBezTo>
                  <a:lnTo>
                    <a:pt x="2043811" y="1898921"/>
                  </a:lnTo>
                  <a:cubicBezTo>
                    <a:pt x="2043811" y="1967501"/>
                    <a:pt x="1987931" y="2023381"/>
                    <a:pt x="1919351" y="202338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396263" y="2912737"/>
            <a:ext cx="5602510" cy="5546508"/>
            <a:chOff x="0" y="0"/>
            <a:chExt cx="2043811" cy="20233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3811" cy="2023381"/>
            </a:xfrm>
            <a:custGeom>
              <a:avLst/>
              <a:gdLst/>
              <a:ahLst/>
              <a:cxnLst/>
              <a:rect l="l" t="t" r="r" b="b"/>
              <a:pathLst>
                <a:path w="2043811" h="2023381">
                  <a:moveTo>
                    <a:pt x="1919351" y="2023381"/>
                  </a:moveTo>
                  <a:lnTo>
                    <a:pt x="124460" y="2023381"/>
                  </a:lnTo>
                  <a:cubicBezTo>
                    <a:pt x="55880" y="2023381"/>
                    <a:pt x="0" y="1967501"/>
                    <a:pt x="0" y="18989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19351" y="0"/>
                  </a:lnTo>
                  <a:cubicBezTo>
                    <a:pt x="1987931" y="0"/>
                    <a:pt x="2043811" y="55880"/>
                    <a:pt x="2043811" y="124460"/>
                  </a:cubicBezTo>
                  <a:lnTo>
                    <a:pt x="2043811" y="1898921"/>
                  </a:lnTo>
                  <a:cubicBezTo>
                    <a:pt x="2043811" y="1967501"/>
                    <a:pt x="1987931" y="2023381"/>
                    <a:pt x="1919351" y="202338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33726" y="2912737"/>
            <a:ext cx="5602510" cy="5546508"/>
            <a:chOff x="0" y="0"/>
            <a:chExt cx="2043811" cy="20233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43811" cy="2023381"/>
            </a:xfrm>
            <a:custGeom>
              <a:avLst/>
              <a:gdLst/>
              <a:ahLst/>
              <a:cxnLst/>
              <a:rect l="l" t="t" r="r" b="b"/>
              <a:pathLst>
                <a:path w="2043811" h="2023381">
                  <a:moveTo>
                    <a:pt x="1919351" y="2023381"/>
                  </a:moveTo>
                  <a:lnTo>
                    <a:pt x="124460" y="2023381"/>
                  </a:lnTo>
                  <a:cubicBezTo>
                    <a:pt x="55880" y="2023381"/>
                    <a:pt x="0" y="1967501"/>
                    <a:pt x="0" y="18989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19351" y="0"/>
                  </a:lnTo>
                  <a:cubicBezTo>
                    <a:pt x="1987931" y="0"/>
                    <a:pt x="2043811" y="55880"/>
                    <a:pt x="2043811" y="124460"/>
                  </a:cubicBezTo>
                  <a:lnTo>
                    <a:pt x="2043811" y="1898921"/>
                  </a:lnTo>
                  <a:cubicBezTo>
                    <a:pt x="2043811" y="1967501"/>
                    <a:pt x="1987931" y="2023381"/>
                    <a:pt x="1919351" y="202338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899072" y="2452305"/>
            <a:ext cx="921965" cy="921866"/>
            <a:chOff x="0" y="0"/>
            <a:chExt cx="1229287" cy="122915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229287" cy="122915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75BF8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451131" y="281269"/>
              <a:ext cx="352425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Arita Dotum Medium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683017" y="2452305"/>
            <a:ext cx="921965" cy="921866"/>
            <a:chOff x="0" y="0"/>
            <a:chExt cx="1229287" cy="122915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229287" cy="122915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75BF8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382075" y="281269"/>
              <a:ext cx="490538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Arita Dotum Medium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573999" y="2451804"/>
            <a:ext cx="921965" cy="921866"/>
            <a:chOff x="0" y="0"/>
            <a:chExt cx="1229287" cy="122915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229287" cy="122915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75BF8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391898" y="281269"/>
              <a:ext cx="47089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Arita Dotum Medium"/>
                </a:rPr>
                <a:t>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7074" y="8890984"/>
            <a:ext cx="1782226" cy="734632"/>
            <a:chOff x="0" y="0"/>
            <a:chExt cx="2376302" cy="979509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376302" cy="979509"/>
              <a:chOff x="0" y="0"/>
              <a:chExt cx="5418617" cy="223354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9050" y="19050"/>
                <a:ext cx="5380644" cy="2195449"/>
              </a:xfrm>
              <a:custGeom>
                <a:avLst/>
                <a:gdLst/>
                <a:ahLst/>
                <a:cxnLst/>
                <a:rect l="l" t="t" r="r" b="b"/>
                <a:pathLst>
                  <a:path w="5380644" h="2195449">
                    <a:moveTo>
                      <a:pt x="4282729" y="2195449"/>
                    </a:moveTo>
                    <a:lnTo>
                      <a:pt x="1097788" y="2195449"/>
                    </a:lnTo>
                    <a:cubicBezTo>
                      <a:pt x="491490" y="2195449"/>
                      <a:pt x="0" y="1703959"/>
                      <a:pt x="0" y="1097661"/>
                    </a:cubicBezTo>
                    <a:lnTo>
                      <a:pt x="0" y="1097661"/>
                    </a:lnTo>
                    <a:cubicBezTo>
                      <a:pt x="0" y="491490"/>
                      <a:pt x="491490" y="0"/>
                      <a:pt x="1097788" y="0"/>
                    </a:cubicBezTo>
                    <a:lnTo>
                      <a:pt x="4282856" y="0"/>
                    </a:lnTo>
                    <a:cubicBezTo>
                      <a:pt x="4889154" y="0"/>
                      <a:pt x="5380644" y="491490"/>
                      <a:pt x="5380644" y="1097788"/>
                    </a:cubicBezTo>
                    <a:lnTo>
                      <a:pt x="5380644" y="1097788"/>
                    </a:lnTo>
                    <a:cubicBezTo>
                      <a:pt x="5380517" y="1703959"/>
                      <a:pt x="4889027" y="2195449"/>
                      <a:pt x="4282729" y="2195449"/>
                    </a:cubicBezTo>
                    <a:close/>
                  </a:path>
                </a:pathLst>
              </a:custGeom>
              <a:solidFill>
                <a:srgbClr val="675BF8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5418617" cy="2233549"/>
              </a:xfrm>
              <a:custGeom>
                <a:avLst/>
                <a:gdLst/>
                <a:ahLst/>
                <a:cxnLst/>
                <a:rect l="l" t="t" r="r" b="b"/>
                <a:pathLst>
                  <a:path w="5418617" h="2233549">
                    <a:moveTo>
                      <a:pt x="4301779" y="2233549"/>
                    </a:moveTo>
                    <a:lnTo>
                      <a:pt x="1116838" y="2233549"/>
                    </a:lnTo>
                    <a:cubicBezTo>
                      <a:pt x="501015" y="2233549"/>
                      <a:pt x="0" y="1732534"/>
                      <a:pt x="0" y="1116838"/>
                    </a:cubicBezTo>
                    <a:cubicBezTo>
                      <a:pt x="0" y="501015"/>
                      <a:pt x="501015" y="0"/>
                      <a:pt x="1116838" y="0"/>
                    </a:cubicBezTo>
                    <a:lnTo>
                      <a:pt x="4301906" y="0"/>
                    </a:lnTo>
                    <a:cubicBezTo>
                      <a:pt x="4917602" y="0"/>
                      <a:pt x="5418617" y="501015"/>
                      <a:pt x="5418617" y="1116838"/>
                    </a:cubicBezTo>
                    <a:cubicBezTo>
                      <a:pt x="5418617" y="1732534"/>
                      <a:pt x="4917602" y="2233549"/>
                      <a:pt x="4301779" y="2233549"/>
                    </a:cubicBezTo>
                    <a:close/>
                    <a:moveTo>
                      <a:pt x="1116838" y="38100"/>
                    </a:moveTo>
                    <a:cubicBezTo>
                      <a:pt x="521970" y="38100"/>
                      <a:pt x="38100" y="521970"/>
                      <a:pt x="38100" y="1116838"/>
                    </a:cubicBezTo>
                    <a:cubicBezTo>
                      <a:pt x="38100" y="1711579"/>
                      <a:pt x="521970" y="2195576"/>
                      <a:pt x="1116838" y="2195576"/>
                    </a:cubicBezTo>
                    <a:lnTo>
                      <a:pt x="4301906" y="2195576"/>
                    </a:lnTo>
                    <a:cubicBezTo>
                      <a:pt x="4896647" y="2195576"/>
                      <a:pt x="5380644" y="1711706"/>
                      <a:pt x="5380644" y="1116838"/>
                    </a:cubicBezTo>
                    <a:cubicBezTo>
                      <a:pt x="5380517" y="521970"/>
                      <a:pt x="4896647" y="38100"/>
                      <a:pt x="4301779" y="38100"/>
                    </a:cubicBezTo>
                    <a:lnTo>
                      <a:pt x="1116838" y="38100"/>
                    </a:lnTo>
                    <a:close/>
                  </a:path>
                </a:pathLst>
              </a:custGeom>
              <a:solidFill>
                <a:srgbClr val="675BF8"/>
              </a:solidFill>
            </p:spPr>
          </p:sp>
        </p:grpSp>
        <p:sp>
          <p:nvSpPr>
            <p:cNvPr id="24" name="Freeform 24"/>
            <p:cNvSpPr/>
            <p:nvPr/>
          </p:nvSpPr>
          <p:spPr>
            <a:xfrm>
              <a:off x="651436" y="252929"/>
              <a:ext cx="1073431" cy="473651"/>
            </a:xfrm>
            <a:custGeom>
              <a:avLst/>
              <a:gdLst/>
              <a:ahLst/>
              <a:cxnLst/>
              <a:rect l="l" t="t" r="r" b="b"/>
              <a:pathLst>
                <a:path w="1073431" h="473651">
                  <a:moveTo>
                    <a:pt x="0" y="0"/>
                  </a:moveTo>
                  <a:lnTo>
                    <a:pt x="1073430" y="0"/>
                  </a:lnTo>
                  <a:lnTo>
                    <a:pt x="1073430" y="473651"/>
                  </a:lnTo>
                  <a:lnTo>
                    <a:pt x="0" y="473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1028700" y="1019175"/>
            <a:ext cx="10667710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</a:pPr>
            <a:r>
              <a:rPr lang="en-US" sz="8799">
                <a:solidFill>
                  <a:srgbClr val="272727"/>
                </a:solidFill>
                <a:ea typeface="YD머리정체"/>
              </a:rPr>
              <a:t>프로젝트 선정배경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28700" y="4169921"/>
            <a:ext cx="4657866" cy="6512554"/>
            <a:chOff x="0" y="-9525"/>
            <a:chExt cx="6210488" cy="8683405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9525"/>
              <a:ext cx="620478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72727"/>
                  </a:solidFill>
                  <a:ea typeface="Arita Dotum Medium Bold"/>
                </a:rPr>
                <a:t>경험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699" y="1054956"/>
              <a:ext cx="6204789" cy="7618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272727"/>
                  </a:solidFill>
                  <a:ea typeface="Arita Dotum Medium"/>
                </a:rPr>
                <a:t>직장생활을</a:t>
              </a:r>
              <a:r>
                <a:rPr lang="en-US" sz="20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000" dirty="0" err="1">
                  <a:solidFill>
                    <a:srgbClr val="272727"/>
                  </a:solidFill>
                  <a:ea typeface="Arita Dotum Medium"/>
                </a:rPr>
                <a:t>경험해본</a:t>
              </a:r>
              <a:r>
                <a:rPr lang="en-US" sz="20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000" dirty="0" err="1">
                  <a:solidFill>
                    <a:srgbClr val="272727"/>
                  </a:solidFill>
                  <a:ea typeface="Arita Dotum Medium"/>
                </a:rPr>
                <a:t>조원</a:t>
              </a:r>
              <a:r>
                <a:rPr lang="en-US" sz="20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000" dirty="0" err="1">
                  <a:solidFill>
                    <a:srgbClr val="272727"/>
                  </a:solidFill>
                  <a:ea typeface="Arita Dotum Medium"/>
                </a:rPr>
                <a:t>다수</a:t>
              </a:r>
              <a:r>
                <a:rPr lang="en-US" sz="2000" dirty="0">
                  <a:solidFill>
                    <a:srgbClr val="272727"/>
                  </a:solidFill>
                  <a:ea typeface="Arita Dotum Medium"/>
                </a:rPr>
                <a:t>,</a:t>
              </a:r>
            </a:p>
            <a:p>
              <a:pPr>
                <a:lnSpc>
                  <a:spcPts val="2800"/>
                </a:lnSpc>
              </a:pPr>
              <a:endParaRPr lang="en-US" sz="2000" dirty="0">
                <a:solidFill>
                  <a:srgbClr val="272727"/>
                </a:solidFill>
                <a:ea typeface="Arita Dotum Medium"/>
              </a:endParaRPr>
            </a:p>
            <a:p>
              <a:pPr marL="431801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272727"/>
                  </a:solidFill>
                  <a:ea typeface="Arita Dotum Medium"/>
                </a:rPr>
                <a:t>웹 </a:t>
              </a:r>
              <a:r>
                <a:rPr lang="en-US" sz="2000" dirty="0" err="1">
                  <a:solidFill>
                    <a:srgbClr val="272727"/>
                  </a:solidFill>
                  <a:ea typeface="Arita Dotum Medium"/>
                </a:rPr>
                <a:t>업무프로그램</a:t>
              </a:r>
              <a:r>
                <a:rPr lang="en-US" sz="20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000" dirty="0" err="1">
                  <a:solidFill>
                    <a:srgbClr val="272727"/>
                  </a:solidFill>
                  <a:ea typeface="Arita Dotum Medium"/>
                </a:rPr>
                <a:t>사용에</a:t>
              </a:r>
              <a:r>
                <a:rPr lang="en-US" sz="20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000" dirty="0" err="1">
                  <a:solidFill>
                    <a:srgbClr val="272727"/>
                  </a:solidFill>
                  <a:ea typeface="Arita Dotum Medium"/>
                </a:rPr>
                <a:t>불편함을</a:t>
              </a:r>
              <a:r>
                <a:rPr lang="en-US" sz="20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000" dirty="0" err="1">
                  <a:solidFill>
                    <a:srgbClr val="272727"/>
                  </a:solidFill>
                  <a:ea typeface="Arita Dotum Medium"/>
                </a:rPr>
                <a:t>느꼈던</a:t>
              </a:r>
              <a:r>
                <a:rPr lang="en-US" sz="2000" dirty="0">
                  <a:solidFill>
                    <a:srgbClr val="272727"/>
                  </a:solidFill>
                  <a:ea typeface="Arita Dotum Medium"/>
                </a:rPr>
                <a:t>&lt;</a:t>
              </a:r>
              <a:r>
                <a:rPr lang="en-US" sz="2000" dirty="0" err="1">
                  <a:solidFill>
                    <a:srgbClr val="272727"/>
                  </a:solidFill>
                  <a:ea typeface="Arita Dotum Medium"/>
                </a:rPr>
                <a:t>경험</a:t>
              </a:r>
              <a:r>
                <a:rPr lang="en-US" sz="2000" dirty="0">
                  <a:solidFill>
                    <a:srgbClr val="272727"/>
                  </a:solidFill>
                  <a:ea typeface="Arita Dotum Medium"/>
                </a:rPr>
                <a:t>&gt; </a:t>
              </a:r>
              <a:r>
                <a:rPr lang="en-US" sz="2000" dirty="0" err="1">
                  <a:solidFill>
                    <a:srgbClr val="272727"/>
                  </a:solidFill>
                  <a:ea typeface="Arita Dotum Medium"/>
                </a:rPr>
                <a:t>공유</a:t>
              </a:r>
              <a:endParaRPr lang="en-US" sz="2000" dirty="0">
                <a:solidFill>
                  <a:srgbClr val="272727"/>
                </a:solidFill>
                <a:ea typeface="Arita Dotum Medium"/>
              </a:endParaRPr>
            </a:p>
            <a:p>
              <a:pPr>
                <a:lnSpc>
                  <a:spcPts val="2800"/>
                </a:lnSpc>
              </a:pPr>
              <a:endParaRPr lang="en-US" sz="2000" dirty="0">
                <a:solidFill>
                  <a:srgbClr val="272727"/>
                </a:solidFill>
                <a:ea typeface="Arita Dotum Medium"/>
              </a:endParaRPr>
            </a:p>
            <a:p>
              <a:pPr marL="431801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272727"/>
                  </a:solidFill>
                  <a:ea typeface="Arita Dotum Medium"/>
                </a:rPr>
                <a:t>반응형</a:t>
              </a:r>
              <a:r>
                <a:rPr lang="en-US" sz="20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000" dirty="0" err="1">
                  <a:solidFill>
                    <a:srgbClr val="272727"/>
                  </a:solidFill>
                  <a:ea typeface="Arita Dotum Medium"/>
                </a:rPr>
                <a:t>디자인을</a:t>
              </a:r>
              <a:r>
                <a:rPr lang="en-US" sz="20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000" dirty="0" err="1">
                  <a:solidFill>
                    <a:srgbClr val="272727"/>
                  </a:solidFill>
                  <a:ea typeface="Arita Dotum Medium"/>
                </a:rPr>
                <a:t>통해</a:t>
              </a:r>
              <a:r>
                <a:rPr lang="en-US" sz="2000" dirty="0">
                  <a:solidFill>
                    <a:srgbClr val="272727"/>
                  </a:solidFill>
                  <a:ea typeface="Arita Dotum Medium"/>
                </a:rPr>
                <a:t> 웹 뿐 </a:t>
              </a:r>
              <a:r>
                <a:rPr lang="en-US" sz="2000" dirty="0" err="1">
                  <a:solidFill>
                    <a:srgbClr val="272727"/>
                  </a:solidFill>
                  <a:ea typeface="Arita Dotum Medium"/>
                </a:rPr>
                <a:t>아니라</a:t>
              </a:r>
              <a:r>
                <a:rPr lang="en-US" sz="2000" dirty="0">
                  <a:solidFill>
                    <a:srgbClr val="272727"/>
                  </a:solidFill>
                  <a:ea typeface="Arita Dotum Medium"/>
                </a:rPr>
                <a:t>        </a:t>
              </a:r>
              <a:r>
                <a:rPr lang="en-US" sz="2000" dirty="0" err="1">
                  <a:solidFill>
                    <a:srgbClr val="272727"/>
                  </a:solidFill>
                  <a:ea typeface="Arita Dotum Medium"/>
                </a:rPr>
                <a:t>모바일</a:t>
              </a:r>
              <a:r>
                <a:rPr lang="en-US" sz="20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000" dirty="0" err="1">
                  <a:solidFill>
                    <a:srgbClr val="272727"/>
                  </a:solidFill>
                  <a:ea typeface="Arita Dotum Medium"/>
                </a:rPr>
                <a:t>환경에서도</a:t>
              </a:r>
              <a:r>
                <a:rPr lang="en-US" sz="20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000" dirty="0" err="1">
                  <a:solidFill>
                    <a:srgbClr val="272727"/>
                  </a:solidFill>
                  <a:ea typeface="Arita Dotum Medium"/>
                </a:rPr>
                <a:t>사용에</a:t>
              </a:r>
              <a:r>
                <a:rPr lang="en-US" sz="20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000" dirty="0" err="1">
                  <a:solidFill>
                    <a:srgbClr val="272727"/>
                  </a:solidFill>
                  <a:ea typeface="Arita Dotum Medium"/>
                </a:rPr>
                <a:t>용이</a:t>
              </a:r>
              <a:endParaRPr lang="en-US" sz="2000" dirty="0">
                <a:solidFill>
                  <a:srgbClr val="272727"/>
                </a:solidFill>
                <a:ea typeface="Arita Dotum Medium"/>
              </a:endParaRPr>
            </a:p>
            <a:p>
              <a:pPr>
                <a:lnSpc>
                  <a:spcPts val="2800"/>
                </a:lnSpc>
              </a:pPr>
              <a:endParaRPr lang="en-US" sz="2000" dirty="0">
                <a:solidFill>
                  <a:srgbClr val="272727"/>
                </a:solidFill>
                <a:ea typeface="Arita Dotum Medium"/>
              </a:endParaRPr>
            </a:p>
            <a:p>
              <a:pPr>
                <a:lnSpc>
                  <a:spcPts val="2800"/>
                </a:lnSpc>
              </a:pPr>
              <a:endParaRPr lang="en-US" sz="2000" dirty="0">
                <a:solidFill>
                  <a:srgbClr val="272727"/>
                </a:solidFill>
                <a:ea typeface="Arita Dotum Medium"/>
              </a:endParaRPr>
            </a:p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272727"/>
                  </a:solidFill>
                  <a:latin typeface="Arita Dotum Medium"/>
                </a:rPr>
                <a:t> </a:t>
              </a:r>
            </a:p>
            <a:p>
              <a:pPr>
                <a:lnSpc>
                  <a:spcPts val="2800"/>
                </a:lnSpc>
              </a:pPr>
              <a:endParaRPr lang="en-US" sz="2000" dirty="0">
                <a:solidFill>
                  <a:srgbClr val="272727"/>
                </a:solidFill>
                <a:latin typeface="Arita Dotum Medium"/>
              </a:endParaRPr>
            </a:p>
            <a:p>
              <a:pPr>
                <a:lnSpc>
                  <a:spcPts val="2800"/>
                </a:lnSpc>
              </a:pPr>
              <a:endParaRPr lang="en-US" sz="2000" dirty="0">
                <a:solidFill>
                  <a:srgbClr val="272727"/>
                </a:solidFill>
                <a:latin typeface="Arita Dotum Medium"/>
              </a:endParaRPr>
            </a:p>
            <a:p>
              <a:pPr>
                <a:lnSpc>
                  <a:spcPts val="2800"/>
                </a:lnSpc>
              </a:pPr>
              <a:endParaRPr lang="en-US" sz="2000" dirty="0">
                <a:solidFill>
                  <a:srgbClr val="272727"/>
                </a:solidFill>
                <a:latin typeface="Arita Dotum Medium"/>
              </a:endParaRPr>
            </a:p>
            <a:p>
              <a:pPr>
                <a:lnSpc>
                  <a:spcPts val="2800"/>
                </a:lnSpc>
              </a:pPr>
              <a:endParaRPr lang="en-US" sz="2000" dirty="0">
                <a:solidFill>
                  <a:srgbClr val="272727"/>
                </a:solidFill>
                <a:latin typeface="Arita Dotum Medium"/>
              </a:endParaRPr>
            </a:p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272727"/>
                  </a:solidFill>
                  <a:latin typeface="Arita Dotum Medium"/>
                </a:rPr>
                <a:t>      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endParaRPr lang="en-US" sz="2000" dirty="0">
                <a:solidFill>
                  <a:srgbClr val="272727"/>
                </a:solidFill>
                <a:latin typeface="Arita Dotum Medium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230510" y="981075"/>
            <a:ext cx="313582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ea typeface="Arita Dotum Medium"/>
              </a:rPr>
              <a:t>목차</a:t>
            </a:r>
            <a:r>
              <a:rPr lang="en-US" sz="2100">
                <a:solidFill>
                  <a:srgbClr val="272727"/>
                </a:solidFill>
                <a:latin typeface="Arita Dotum Medium"/>
              </a:rPr>
              <a:t> 페이지로 돌아가기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6868585" y="4177065"/>
            <a:ext cx="4657866" cy="2202981"/>
            <a:chOff x="0" y="0"/>
            <a:chExt cx="6210488" cy="2937308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9525"/>
              <a:ext cx="620478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72727"/>
                  </a:solidFill>
                  <a:ea typeface="Arita Dotum Medium Bold"/>
                </a:rPr>
                <a:t>권한설정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5699" y="1054956"/>
              <a:ext cx="6204789" cy="185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272727"/>
                  </a:solidFill>
                  <a:latin typeface="Arita Dotum Medium"/>
                </a:rPr>
                <a:t>spring security를 통한 </a:t>
              </a:r>
              <a:r>
                <a:rPr lang="en-US" sz="2000">
                  <a:solidFill>
                    <a:srgbClr val="272727"/>
                  </a:solidFill>
                  <a:ea typeface="Arita Dotum Medium"/>
                </a:rPr>
                <a:t>권한 설정</a:t>
              </a: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272727"/>
                </a:solidFill>
                <a:ea typeface="Arita Dotum Medium"/>
              </a:endParaRPr>
            </a:p>
            <a:p>
              <a:pPr marL="431801" lvl="1" indent="-215900" algn="l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>
                  <a:solidFill>
                    <a:srgbClr val="272727"/>
                  </a:solidFill>
                  <a:ea typeface="Arita Dotum Medium"/>
                </a:rPr>
                <a:t>사내 직급 및 업무페이지 관리자 계정이 spring security를 활용하기에 최적화 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706049" y="4177065"/>
            <a:ext cx="4657866" cy="3260256"/>
            <a:chOff x="0" y="0"/>
            <a:chExt cx="6210488" cy="4347008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9525"/>
              <a:ext cx="620478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72727"/>
                  </a:solidFill>
                  <a:ea typeface="Arita Dotum Medium Bold"/>
                </a:rPr>
                <a:t>객체지향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699" y="1054956"/>
              <a:ext cx="6204789" cy="3269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272727"/>
                  </a:solidFill>
                  <a:ea typeface="Arita Dotum Medium"/>
                </a:rPr>
                <a:t>문서 생성 ~ 결재완료 과정이 객체지향의 특성을 잘 나타냄</a:t>
              </a: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272727"/>
                </a:solidFill>
                <a:ea typeface="Arita Dotum Medium"/>
              </a:endParaRPr>
            </a:p>
            <a:p>
              <a:pPr marL="431801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272727"/>
                  </a:solidFill>
                  <a:latin typeface="Arita Dotum Medium"/>
                </a:rPr>
                <a:t>JPA활용 연계 </a:t>
              </a: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272727"/>
                </a:solidFill>
                <a:latin typeface="Arita Dotum Medium"/>
              </a:endParaRP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272727"/>
                </a:solidFill>
                <a:latin typeface="Arita Dotum Medium"/>
              </a:endParaRP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endParaRPr lang="en-US" sz="2000">
                <a:solidFill>
                  <a:srgbClr val="272727"/>
                </a:solidFill>
                <a:latin typeface="Arita Dotum Medium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77074" y="8523668"/>
            <a:ext cx="1782226" cy="734632"/>
            <a:chOff x="0" y="0"/>
            <a:chExt cx="2376302" cy="97950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76302" cy="979509"/>
              <a:chOff x="0" y="0"/>
              <a:chExt cx="5418617" cy="22335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9050" y="19050"/>
                <a:ext cx="5380644" cy="2195449"/>
              </a:xfrm>
              <a:custGeom>
                <a:avLst/>
                <a:gdLst/>
                <a:ahLst/>
                <a:cxnLst/>
                <a:rect l="l" t="t" r="r" b="b"/>
                <a:pathLst>
                  <a:path w="5380644" h="2195449">
                    <a:moveTo>
                      <a:pt x="4282729" y="2195449"/>
                    </a:moveTo>
                    <a:lnTo>
                      <a:pt x="1097788" y="2195449"/>
                    </a:lnTo>
                    <a:cubicBezTo>
                      <a:pt x="491490" y="2195449"/>
                      <a:pt x="0" y="1703959"/>
                      <a:pt x="0" y="1097661"/>
                    </a:cubicBezTo>
                    <a:lnTo>
                      <a:pt x="0" y="1097661"/>
                    </a:lnTo>
                    <a:cubicBezTo>
                      <a:pt x="0" y="491490"/>
                      <a:pt x="491490" y="0"/>
                      <a:pt x="1097788" y="0"/>
                    </a:cubicBezTo>
                    <a:lnTo>
                      <a:pt x="4282856" y="0"/>
                    </a:lnTo>
                    <a:cubicBezTo>
                      <a:pt x="4889154" y="0"/>
                      <a:pt x="5380644" y="491490"/>
                      <a:pt x="5380644" y="1097788"/>
                    </a:cubicBezTo>
                    <a:lnTo>
                      <a:pt x="5380644" y="1097788"/>
                    </a:lnTo>
                    <a:cubicBezTo>
                      <a:pt x="5380517" y="1703959"/>
                      <a:pt x="4889027" y="2195449"/>
                      <a:pt x="4282729" y="2195449"/>
                    </a:cubicBezTo>
                    <a:close/>
                  </a:path>
                </a:pathLst>
              </a:custGeom>
              <a:solidFill>
                <a:srgbClr val="675BF8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5418617" cy="2233549"/>
              </a:xfrm>
              <a:custGeom>
                <a:avLst/>
                <a:gdLst/>
                <a:ahLst/>
                <a:cxnLst/>
                <a:rect l="l" t="t" r="r" b="b"/>
                <a:pathLst>
                  <a:path w="5418617" h="2233549">
                    <a:moveTo>
                      <a:pt x="4301779" y="2233549"/>
                    </a:moveTo>
                    <a:lnTo>
                      <a:pt x="1116838" y="2233549"/>
                    </a:lnTo>
                    <a:cubicBezTo>
                      <a:pt x="501015" y="2233549"/>
                      <a:pt x="0" y="1732534"/>
                      <a:pt x="0" y="1116838"/>
                    </a:cubicBezTo>
                    <a:cubicBezTo>
                      <a:pt x="0" y="501015"/>
                      <a:pt x="501015" y="0"/>
                      <a:pt x="1116838" y="0"/>
                    </a:cubicBezTo>
                    <a:lnTo>
                      <a:pt x="4301906" y="0"/>
                    </a:lnTo>
                    <a:cubicBezTo>
                      <a:pt x="4917602" y="0"/>
                      <a:pt x="5418617" y="501015"/>
                      <a:pt x="5418617" y="1116838"/>
                    </a:cubicBezTo>
                    <a:cubicBezTo>
                      <a:pt x="5418617" y="1732534"/>
                      <a:pt x="4917602" y="2233549"/>
                      <a:pt x="4301779" y="2233549"/>
                    </a:cubicBezTo>
                    <a:close/>
                    <a:moveTo>
                      <a:pt x="1116838" y="38100"/>
                    </a:moveTo>
                    <a:cubicBezTo>
                      <a:pt x="521970" y="38100"/>
                      <a:pt x="38100" y="521970"/>
                      <a:pt x="38100" y="1116838"/>
                    </a:cubicBezTo>
                    <a:cubicBezTo>
                      <a:pt x="38100" y="1711579"/>
                      <a:pt x="521970" y="2195576"/>
                      <a:pt x="1116838" y="2195576"/>
                    </a:cubicBezTo>
                    <a:lnTo>
                      <a:pt x="4301906" y="2195576"/>
                    </a:lnTo>
                    <a:cubicBezTo>
                      <a:pt x="4896647" y="2195576"/>
                      <a:pt x="5380644" y="1711706"/>
                      <a:pt x="5380644" y="1116838"/>
                    </a:cubicBezTo>
                    <a:cubicBezTo>
                      <a:pt x="5380517" y="521970"/>
                      <a:pt x="4896647" y="38100"/>
                      <a:pt x="4301779" y="38100"/>
                    </a:cubicBezTo>
                    <a:lnTo>
                      <a:pt x="1116838" y="38100"/>
                    </a:lnTo>
                    <a:close/>
                  </a:path>
                </a:pathLst>
              </a:custGeom>
              <a:solidFill>
                <a:srgbClr val="675BF8"/>
              </a:solidFill>
            </p:spPr>
          </p:sp>
        </p:grpSp>
        <p:sp>
          <p:nvSpPr>
            <p:cNvPr id="6" name="Freeform 6"/>
            <p:cNvSpPr/>
            <p:nvPr/>
          </p:nvSpPr>
          <p:spPr>
            <a:xfrm>
              <a:off x="651436" y="252929"/>
              <a:ext cx="1073431" cy="473651"/>
            </a:xfrm>
            <a:custGeom>
              <a:avLst/>
              <a:gdLst/>
              <a:ahLst/>
              <a:cxnLst/>
              <a:rect l="l" t="t" r="r" b="b"/>
              <a:pathLst>
                <a:path w="1073431" h="473651">
                  <a:moveTo>
                    <a:pt x="0" y="0"/>
                  </a:moveTo>
                  <a:lnTo>
                    <a:pt x="1073430" y="0"/>
                  </a:lnTo>
                  <a:lnTo>
                    <a:pt x="1073430" y="473651"/>
                  </a:lnTo>
                  <a:lnTo>
                    <a:pt x="0" y="473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144000" y="6129128"/>
            <a:ext cx="719781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272727"/>
                </a:solidFill>
                <a:latin typeface="Arita Dotum Medium Bold"/>
              </a:rPr>
              <a:t>Back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6643478"/>
            <a:ext cx="7197810" cy="2929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72727"/>
                </a:solidFill>
                <a:latin typeface="Arita Dotum Medium"/>
              </a:rPr>
              <a:t>JAVA Spring Boot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72727"/>
              </a:solidFill>
              <a:latin typeface="Arita Dotum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72727"/>
                </a:solidFill>
                <a:latin typeface="Arita Dotum Medium"/>
              </a:rPr>
              <a:t>spring security (직급별, 계정별 권한설정)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72727"/>
              </a:solidFill>
              <a:latin typeface="Arita Dotum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72727"/>
                </a:solidFill>
                <a:latin typeface="Arita Dotum Medium"/>
              </a:rPr>
              <a:t>MariaDB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72727"/>
              </a:solidFill>
              <a:latin typeface="Arita Dotum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72727"/>
                </a:solidFill>
                <a:latin typeface="Arita Dotum Medium"/>
              </a:rPr>
              <a:t>JPA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1554509"/>
            <a:ext cx="719781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272727"/>
                </a:solidFill>
                <a:latin typeface="Arita Dotum Medium Bold"/>
              </a:rPr>
              <a:t>Front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2018138"/>
            <a:ext cx="7197810" cy="3885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272727"/>
                </a:solidFill>
                <a:latin typeface="Arita Dotum Medium"/>
              </a:rPr>
              <a:t>JQuery</a:t>
            </a: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 &amp; AJAX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272727"/>
              </a:solidFill>
              <a:latin typeface="Arita Dotum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Bootstrap 4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272727"/>
              </a:solidFill>
              <a:latin typeface="Arita Dotum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272727"/>
                </a:solidFill>
                <a:latin typeface="Arita Dotum Medium"/>
              </a:rPr>
              <a:t>CKEditor</a:t>
            </a: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 (</a:t>
            </a:r>
            <a:r>
              <a:rPr lang="en-US" sz="2400" dirty="0" err="1">
                <a:solidFill>
                  <a:srgbClr val="272727"/>
                </a:solidFill>
                <a:latin typeface="Arita Dotum Medium"/>
              </a:rPr>
              <a:t>기안</a:t>
            </a: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 및 </a:t>
            </a:r>
            <a:r>
              <a:rPr lang="en-US" sz="2400" dirty="0" err="1">
                <a:solidFill>
                  <a:srgbClr val="272727"/>
                </a:solidFill>
                <a:latin typeface="Arita Dotum Medium"/>
              </a:rPr>
              <a:t>문서양식</a:t>
            </a: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latin typeface="Arita Dotum Medium"/>
              </a:rPr>
              <a:t>작성</a:t>
            </a: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)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272727"/>
              </a:solidFill>
              <a:latin typeface="Arita Dotum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{{ mustache }} (</a:t>
            </a:r>
            <a:r>
              <a:rPr lang="en-US" sz="2400" dirty="0">
                <a:solidFill>
                  <a:srgbClr val="272727"/>
                </a:solidFill>
                <a:latin typeface="Abadi" panose="020B0604020104020204" pitchFamily="34" charset="0"/>
              </a:rPr>
              <a:t>Template Engine</a:t>
            </a: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)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272727"/>
              </a:solidFill>
              <a:latin typeface="Arita Dotum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TreeView.js (</a:t>
            </a:r>
            <a:r>
              <a:rPr lang="en-US" sz="2400" dirty="0" err="1">
                <a:solidFill>
                  <a:srgbClr val="272727"/>
                </a:solidFill>
                <a:latin typeface="Arita Dotum Medium"/>
              </a:rPr>
              <a:t>부서</a:t>
            </a: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latin typeface="Arita Dotum Medium"/>
              </a:rPr>
              <a:t>조직도</a:t>
            </a: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latin typeface="Arita Dotum Medium"/>
              </a:rPr>
              <a:t>생성</a:t>
            </a: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)</a:t>
            </a:r>
          </a:p>
        </p:txBody>
      </p:sp>
      <p:sp>
        <p:nvSpPr>
          <p:cNvPr id="11" name="AutoShape 11"/>
          <p:cNvSpPr/>
          <p:nvPr/>
        </p:nvSpPr>
        <p:spPr>
          <a:xfrm>
            <a:off x="9144000" y="5981490"/>
            <a:ext cx="7197810" cy="0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9144000" y="1429019"/>
            <a:ext cx="7197810" cy="0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604335" y="2067392"/>
            <a:ext cx="6202029" cy="6202029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7139" r="-22954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647700" y="633681"/>
            <a:ext cx="81153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272727"/>
                </a:solidFill>
                <a:ea typeface="YD머리정체"/>
              </a:rPr>
              <a:t>개발 환경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30510" y="717233"/>
            <a:ext cx="313582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ea typeface="Arita Dotum Medium"/>
              </a:rPr>
              <a:t>목차</a:t>
            </a:r>
            <a:r>
              <a:rPr lang="en-US" sz="2100">
                <a:solidFill>
                  <a:srgbClr val="272727"/>
                </a:solidFill>
                <a:latin typeface="Arita Dotum Medium"/>
              </a:rPr>
              <a:t> 페이지로 돌아가기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13397" y="-326192"/>
            <a:ext cx="18901397" cy="11430000"/>
          </a:xfrm>
          <a:prstGeom prst="rect">
            <a:avLst/>
          </a:prstGeom>
          <a:solidFill>
            <a:srgbClr val="CDC2FE"/>
          </a:solidFill>
        </p:spPr>
      </p:sp>
      <p:sp>
        <p:nvSpPr>
          <p:cNvPr id="3" name="AutoShape 3"/>
          <p:cNvSpPr/>
          <p:nvPr/>
        </p:nvSpPr>
        <p:spPr>
          <a:xfrm flipH="1" flipV="1">
            <a:off x="933450" y="2362200"/>
            <a:ext cx="5059131" cy="14287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774417" y="402443"/>
            <a:ext cx="11209965" cy="9444013"/>
          </a:xfrm>
          <a:custGeom>
            <a:avLst/>
            <a:gdLst/>
            <a:ahLst/>
            <a:cxnLst/>
            <a:rect l="l" t="t" r="r" b="b"/>
            <a:pathLst>
              <a:path w="11209965" h="9444013">
                <a:moveTo>
                  <a:pt x="0" y="0"/>
                </a:moveTo>
                <a:lnTo>
                  <a:pt x="11209965" y="0"/>
                </a:lnTo>
                <a:lnTo>
                  <a:pt x="11209965" y="9444014"/>
                </a:lnTo>
                <a:lnTo>
                  <a:pt x="0" y="9444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08" r="-13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28688"/>
            <a:ext cx="5059131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</a:pPr>
            <a:r>
              <a:rPr lang="en-US" sz="8799">
                <a:solidFill>
                  <a:srgbClr val="272727"/>
                </a:solidFill>
                <a:ea typeface="YD머리정체"/>
              </a:rPr>
              <a:t>테이블 구조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57111" y="7605224"/>
            <a:ext cx="6210629" cy="2945619"/>
            <a:chOff x="-111902" y="-243219"/>
            <a:chExt cx="1794064" cy="850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2155" cy="418855"/>
            </a:xfrm>
            <a:custGeom>
              <a:avLst/>
              <a:gdLst/>
              <a:ahLst/>
              <a:cxnLst/>
              <a:rect l="l" t="t" r="r" b="b"/>
              <a:pathLst>
                <a:path w="1572155" h="418855">
                  <a:moveTo>
                    <a:pt x="44098" y="0"/>
                  </a:moveTo>
                  <a:lnTo>
                    <a:pt x="1528057" y="0"/>
                  </a:lnTo>
                  <a:cubicBezTo>
                    <a:pt x="1539752" y="0"/>
                    <a:pt x="1550969" y="4646"/>
                    <a:pt x="1559239" y="12916"/>
                  </a:cubicBezTo>
                  <a:cubicBezTo>
                    <a:pt x="1567509" y="21186"/>
                    <a:pt x="1572155" y="32402"/>
                    <a:pt x="1572155" y="44098"/>
                  </a:cubicBezTo>
                  <a:lnTo>
                    <a:pt x="1572155" y="374758"/>
                  </a:lnTo>
                  <a:cubicBezTo>
                    <a:pt x="1572155" y="386453"/>
                    <a:pt x="1567509" y="397670"/>
                    <a:pt x="1559239" y="405939"/>
                  </a:cubicBezTo>
                  <a:cubicBezTo>
                    <a:pt x="1550969" y="414209"/>
                    <a:pt x="1539752" y="418855"/>
                    <a:pt x="1528057" y="418855"/>
                  </a:cubicBezTo>
                  <a:lnTo>
                    <a:pt x="44098" y="418855"/>
                  </a:lnTo>
                  <a:cubicBezTo>
                    <a:pt x="19743" y="418855"/>
                    <a:pt x="0" y="399112"/>
                    <a:pt x="0" y="374758"/>
                  </a:cubicBezTo>
                  <a:lnTo>
                    <a:pt x="0" y="44098"/>
                  </a:lnTo>
                  <a:cubicBezTo>
                    <a:pt x="0" y="32402"/>
                    <a:pt x="4646" y="21186"/>
                    <a:pt x="12916" y="12916"/>
                  </a:cubicBezTo>
                  <a:cubicBezTo>
                    <a:pt x="21186" y="4646"/>
                    <a:pt x="32402" y="0"/>
                    <a:pt x="44098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675BF8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-111902" y="-243219"/>
              <a:ext cx="1794064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0"/>
                </a:lnSpc>
              </a:pPr>
              <a:r>
                <a:rPr lang="en-US" sz="2700" dirty="0">
                  <a:solidFill>
                    <a:srgbClr val="272727"/>
                  </a:solidFill>
                  <a:latin typeface="Arita Dotum Medium Bold"/>
                </a:rPr>
                <a:t>Util</a:t>
              </a:r>
            </a:p>
            <a:p>
              <a:pPr algn="ctr">
                <a:lnSpc>
                  <a:spcPts val="3510"/>
                </a:lnSpc>
              </a:pP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파일관리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,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페이징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,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검색</a:t>
              </a:r>
              <a:endParaRPr lang="en-US" sz="2700" dirty="0">
                <a:solidFill>
                  <a:srgbClr val="272727"/>
                </a:solidFill>
                <a:ea typeface="Arita Dotum Medium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44068" y="3931774"/>
            <a:ext cx="5460025" cy="2945844"/>
            <a:chOff x="0" y="-239947"/>
            <a:chExt cx="1577115" cy="8509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2155" cy="418823"/>
            </a:xfrm>
            <a:custGeom>
              <a:avLst/>
              <a:gdLst/>
              <a:ahLst/>
              <a:cxnLst/>
              <a:rect l="l" t="t" r="r" b="b"/>
              <a:pathLst>
                <a:path w="1572155" h="418823">
                  <a:moveTo>
                    <a:pt x="44094" y="0"/>
                  </a:moveTo>
                  <a:lnTo>
                    <a:pt x="1528060" y="0"/>
                  </a:lnTo>
                  <a:cubicBezTo>
                    <a:pt x="1539755" y="0"/>
                    <a:pt x="1550970" y="4646"/>
                    <a:pt x="1559240" y="12915"/>
                  </a:cubicBezTo>
                  <a:cubicBezTo>
                    <a:pt x="1567509" y="21184"/>
                    <a:pt x="1572155" y="32400"/>
                    <a:pt x="1572155" y="44094"/>
                  </a:cubicBezTo>
                  <a:lnTo>
                    <a:pt x="1572155" y="374729"/>
                  </a:lnTo>
                  <a:cubicBezTo>
                    <a:pt x="1572155" y="386423"/>
                    <a:pt x="1567509" y="397639"/>
                    <a:pt x="1559240" y="405908"/>
                  </a:cubicBezTo>
                  <a:cubicBezTo>
                    <a:pt x="1550970" y="414177"/>
                    <a:pt x="1539755" y="418823"/>
                    <a:pt x="1528060" y="418823"/>
                  </a:cubicBezTo>
                  <a:lnTo>
                    <a:pt x="44094" y="418823"/>
                  </a:lnTo>
                  <a:cubicBezTo>
                    <a:pt x="32400" y="418823"/>
                    <a:pt x="21184" y="414177"/>
                    <a:pt x="12915" y="405908"/>
                  </a:cubicBezTo>
                  <a:cubicBezTo>
                    <a:pt x="4646" y="397639"/>
                    <a:pt x="0" y="386423"/>
                    <a:pt x="0" y="374729"/>
                  </a:cubicBezTo>
                  <a:lnTo>
                    <a:pt x="0" y="44094"/>
                  </a:lnTo>
                  <a:cubicBezTo>
                    <a:pt x="0" y="32400"/>
                    <a:pt x="4646" y="21184"/>
                    <a:pt x="12915" y="12915"/>
                  </a:cubicBezTo>
                  <a:cubicBezTo>
                    <a:pt x="21184" y="4646"/>
                    <a:pt x="32400" y="0"/>
                    <a:pt x="44094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675BF8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48422" y="-239947"/>
              <a:ext cx="152869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0"/>
                </a:lnSpc>
              </a:pPr>
              <a:r>
                <a:rPr lang="en-US" sz="2700" dirty="0">
                  <a:solidFill>
                    <a:srgbClr val="272727"/>
                  </a:solidFill>
                  <a:latin typeface="Arita Dotum Medium Bold"/>
                </a:rPr>
                <a:t>Approval</a:t>
              </a:r>
            </a:p>
            <a:p>
              <a:pPr algn="ctr">
                <a:lnSpc>
                  <a:spcPts val="3510"/>
                </a:lnSpc>
              </a:pP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결재기안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,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결재승인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/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반려</a:t>
              </a:r>
              <a:endParaRPr lang="en-US" sz="2700" dirty="0">
                <a:solidFill>
                  <a:srgbClr val="272727"/>
                </a:solidFill>
                <a:ea typeface="Arita Dotum Medium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000195" y="5879082"/>
            <a:ext cx="6329753" cy="2945844"/>
            <a:chOff x="-128090" y="-210167"/>
            <a:chExt cx="1828334" cy="8509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72155" cy="418823"/>
            </a:xfrm>
            <a:custGeom>
              <a:avLst/>
              <a:gdLst/>
              <a:ahLst/>
              <a:cxnLst/>
              <a:rect l="l" t="t" r="r" b="b"/>
              <a:pathLst>
                <a:path w="1572155" h="418823">
                  <a:moveTo>
                    <a:pt x="44094" y="0"/>
                  </a:moveTo>
                  <a:lnTo>
                    <a:pt x="1528060" y="0"/>
                  </a:lnTo>
                  <a:cubicBezTo>
                    <a:pt x="1539755" y="0"/>
                    <a:pt x="1550970" y="4646"/>
                    <a:pt x="1559240" y="12915"/>
                  </a:cubicBezTo>
                  <a:cubicBezTo>
                    <a:pt x="1567509" y="21184"/>
                    <a:pt x="1572155" y="32400"/>
                    <a:pt x="1572155" y="44094"/>
                  </a:cubicBezTo>
                  <a:lnTo>
                    <a:pt x="1572155" y="374729"/>
                  </a:lnTo>
                  <a:cubicBezTo>
                    <a:pt x="1572155" y="386423"/>
                    <a:pt x="1567509" y="397639"/>
                    <a:pt x="1559240" y="405908"/>
                  </a:cubicBezTo>
                  <a:cubicBezTo>
                    <a:pt x="1550970" y="414177"/>
                    <a:pt x="1539755" y="418823"/>
                    <a:pt x="1528060" y="418823"/>
                  </a:cubicBezTo>
                  <a:lnTo>
                    <a:pt x="44094" y="418823"/>
                  </a:lnTo>
                  <a:cubicBezTo>
                    <a:pt x="32400" y="418823"/>
                    <a:pt x="21184" y="414177"/>
                    <a:pt x="12915" y="405908"/>
                  </a:cubicBezTo>
                  <a:cubicBezTo>
                    <a:pt x="4646" y="397639"/>
                    <a:pt x="0" y="386423"/>
                    <a:pt x="0" y="374729"/>
                  </a:cubicBezTo>
                  <a:lnTo>
                    <a:pt x="0" y="44094"/>
                  </a:lnTo>
                  <a:cubicBezTo>
                    <a:pt x="0" y="32400"/>
                    <a:pt x="4646" y="21184"/>
                    <a:pt x="12915" y="12915"/>
                  </a:cubicBezTo>
                  <a:cubicBezTo>
                    <a:pt x="21184" y="4646"/>
                    <a:pt x="32400" y="0"/>
                    <a:pt x="44094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675BF8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-128090" y="-210167"/>
              <a:ext cx="1828334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0"/>
                </a:lnSpc>
              </a:pPr>
              <a:r>
                <a:rPr lang="en-US" sz="2700" dirty="0">
                  <a:solidFill>
                    <a:srgbClr val="272727"/>
                  </a:solidFill>
                  <a:latin typeface="Arita Dotum Medium Bold"/>
                </a:rPr>
                <a:t>Notice</a:t>
              </a:r>
            </a:p>
            <a:p>
              <a:pPr algn="ctr">
                <a:lnSpc>
                  <a:spcPts val="2990"/>
                </a:lnSpc>
              </a:pPr>
              <a:r>
                <a:rPr lang="en-US" sz="2300" dirty="0" err="1">
                  <a:solidFill>
                    <a:srgbClr val="272727"/>
                  </a:solidFill>
                  <a:ea typeface="Arita Dotum Medium Bold"/>
                </a:rPr>
                <a:t>알림</a:t>
              </a:r>
              <a:r>
                <a:rPr lang="en-US" sz="2300" dirty="0">
                  <a:solidFill>
                    <a:srgbClr val="272727"/>
                  </a:solidFill>
                  <a:ea typeface="Arita Dotum Medium Bold"/>
                </a:rPr>
                <a:t> </a:t>
              </a:r>
              <a:r>
                <a:rPr lang="en-US" sz="2300" dirty="0" err="1">
                  <a:solidFill>
                    <a:srgbClr val="272727"/>
                  </a:solidFill>
                  <a:ea typeface="Arita Dotum Medium Bold"/>
                </a:rPr>
                <a:t>생성</a:t>
              </a:r>
              <a:r>
                <a:rPr lang="en-US" sz="2300" dirty="0">
                  <a:solidFill>
                    <a:srgbClr val="272727"/>
                  </a:solidFill>
                  <a:ea typeface="Arita Dotum Medium Bold"/>
                </a:rPr>
                <a:t>(</a:t>
              </a:r>
              <a:r>
                <a:rPr lang="en-US" sz="2300" dirty="0" err="1">
                  <a:solidFill>
                    <a:srgbClr val="272727"/>
                  </a:solidFill>
                  <a:ea typeface="Arita Dotum Medium Bold"/>
                </a:rPr>
                <a:t>결재요청</a:t>
              </a:r>
              <a:r>
                <a:rPr lang="en-US" sz="2300" dirty="0">
                  <a:solidFill>
                    <a:srgbClr val="272727"/>
                  </a:solidFill>
                  <a:ea typeface="Arita Dotum Medium Bold"/>
                </a:rPr>
                <a:t>/</a:t>
              </a:r>
              <a:r>
                <a:rPr lang="en-US" sz="2300" dirty="0" err="1">
                  <a:solidFill>
                    <a:srgbClr val="272727"/>
                  </a:solidFill>
                  <a:ea typeface="Arita Dotum Medium Bold"/>
                </a:rPr>
                <a:t>반려</a:t>
              </a:r>
              <a:r>
                <a:rPr lang="en-US" sz="2300" dirty="0">
                  <a:solidFill>
                    <a:srgbClr val="272727"/>
                  </a:solidFill>
                  <a:ea typeface="Arita Dotum Medium Bold"/>
                </a:rPr>
                <a:t>/</a:t>
              </a:r>
              <a:r>
                <a:rPr lang="en-US" sz="2300" dirty="0" err="1">
                  <a:solidFill>
                    <a:srgbClr val="272727"/>
                  </a:solidFill>
                  <a:ea typeface="Arita Dotum Medium Bold"/>
                </a:rPr>
                <a:t>승인</a:t>
              </a:r>
              <a:r>
                <a:rPr lang="en-US" sz="2300" dirty="0">
                  <a:solidFill>
                    <a:srgbClr val="272727"/>
                  </a:solidFill>
                  <a:ea typeface="Arita Dotum Medium Bold"/>
                </a:rPr>
                <a:t>/</a:t>
              </a:r>
              <a:r>
                <a:rPr lang="en-US" sz="2300" dirty="0" err="1">
                  <a:solidFill>
                    <a:srgbClr val="272727"/>
                  </a:solidFill>
                  <a:ea typeface="Arita Dotum Medium Bold"/>
                </a:rPr>
                <a:t>공지사항</a:t>
              </a:r>
              <a:r>
                <a:rPr lang="en-US" sz="2300" dirty="0">
                  <a:solidFill>
                    <a:srgbClr val="272727"/>
                  </a:solidFill>
                  <a:ea typeface="Arita Dotum Medium Bold"/>
                </a:rPr>
                <a:t>)</a:t>
              </a:r>
            </a:p>
            <a:p>
              <a:pPr algn="ctr">
                <a:lnSpc>
                  <a:spcPts val="2990"/>
                </a:lnSpc>
              </a:pPr>
              <a:r>
                <a:rPr lang="en-US" sz="2300" dirty="0" err="1">
                  <a:solidFill>
                    <a:srgbClr val="272727"/>
                  </a:solidFill>
                  <a:ea typeface="Arita Dotum Medium Bold"/>
                </a:rPr>
                <a:t>쪽지</a:t>
              </a:r>
              <a:r>
                <a:rPr lang="en-US" sz="2300" dirty="0">
                  <a:solidFill>
                    <a:srgbClr val="272727"/>
                  </a:solidFill>
                  <a:ea typeface="Arita Dotum Medium Bold"/>
                </a:rPr>
                <a:t> </a:t>
              </a:r>
              <a:r>
                <a:rPr lang="en-US" sz="2300" dirty="0" err="1">
                  <a:solidFill>
                    <a:srgbClr val="272727"/>
                  </a:solidFill>
                  <a:ea typeface="Arita Dotum Medium Bold"/>
                </a:rPr>
                <a:t>발송</a:t>
              </a:r>
              <a:r>
                <a:rPr lang="en-US" sz="2300" dirty="0">
                  <a:solidFill>
                    <a:srgbClr val="272727"/>
                  </a:solidFill>
                  <a:ea typeface="Arita Dotum Medium Bold"/>
                </a:rPr>
                <a:t> (</a:t>
              </a:r>
              <a:r>
                <a:rPr lang="en-US" sz="2300" dirty="0" err="1">
                  <a:solidFill>
                    <a:srgbClr val="272727"/>
                  </a:solidFill>
                  <a:ea typeface="Arita Dotum Medium Bold"/>
                </a:rPr>
                <a:t>개인</a:t>
              </a:r>
              <a:r>
                <a:rPr lang="en-US" sz="2300" dirty="0">
                  <a:solidFill>
                    <a:srgbClr val="272727"/>
                  </a:solidFill>
                  <a:ea typeface="Arita Dotum Medium Bold"/>
                </a:rPr>
                <a:t> 및 </a:t>
              </a:r>
              <a:r>
                <a:rPr lang="en-US" sz="2300" dirty="0" err="1">
                  <a:solidFill>
                    <a:srgbClr val="272727"/>
                  </a:solidFill>
                  <a:ea typeface="Arita Dotum Medium Bold"/>
                </a:rPr>
                <a:t>단체</a:t>
              </a:r>
              <a:r>
                <a:rPr lang="en-US" sz="2300" dirty="0">
                  <a:solidFill>
                    <a:srgbClr val="272727"/>
                  </a:solidFill>
                  <a:ea typeface="Arita Dotum Medium Bold"/>
                </a:rPr>
                <a:t> </a:t>
              </a:r>
              <a:r>
                <a:rPr lang="en-US" sz="2300" dirty="0" err="1">
                  <a:solidFill>
                    <a:srgbClr val="272727"/>
                  </a:solidFill>
                  <a:ea typeface="Arita Dotum Medium Bold"/>
                </a:rPr>
                <a:t>메세지</a:t>
              </a:r>
              <a:r>
                <a:rPr lang="en-US" sz="2300" dirty="0">
                  <a:solidFill>
                    <a:srgbClr val="272727"/>
                  </a:solidFill>
                  <a:ea typeface="Arita Dotum Medium Bold"/>
                </a:rPr>
                <a:t>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64066" y="2058811"/>
            <a:ext cx="5479866" cy="2945844"/>
            <a:chOff x="-10691" y="-215624"/>
            <a:chExt cx="1582846" cy="8509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72155" cy="418823"/>
            </a:xfrm>
            <a:custGeom>
              <a:avLst/>
              <a:gdLst/>
              <a:ahLst/>
              <a:cxnLst/>
              <a:rect l="l" t="t" r="r" b="b"/>
              <a:pathLst>
                <a:path w="1572155" h="418823">
                  <a:moveTo>
                    <a:pt x="44094" y="0"/>
                  </a:moveTo>
                  <a:lnTo>
                    <a:pt x="1528060" y="0"/>
                  </a:lnTo>
                  <a:cubicBezTo>
                    <a:pt x="1539755" y="0"/>
                    <a:pt x="1550970" y="4646"/>
                    <a:pt x="1559240" y="12915"/>
                  </a:cubicBezTo>
                  <a:cubicBezTo>
                    <a:pt x="1567509" y="21184"/>
                    <a:pt x="1572155" y="32400"/>
                    <a:pt x="1572155" y="44094"/>
                  </a:cubicBezTo>
                  <a:lnTo>
                    <a:pt x="1572155" y="374729"/>
                  </a:lnTo>
                  <a:cubicBezTo>
                    <a:pt x="1572155" y="386423"/>
                    <a:pt x="1567509" y="397639"/>
                    <a:pt x="1559240" y="405908"/>
                  </a:cubicBezTo>
                  <a:cubicBezTo>
                    <a:pt x="1550970" y="414177"/>
                    <a:pt x="1539755" y="418823"/>
                    <a:pt x="1528060" y="418823"/>
                  </a:cubicBezTo>
                  <a:lnTo>
                    <a:pt x="44094" y="418823"/>
                  </a:lnTo>
                  <a:cubicBezTo>
                    <a:pt x="32400" y="418823"/>
                    <a:pt x="21184" y="414177"/>
                    <a:pt x="12915" y="405908"/>
                  </a:cubicBezTo>
                  <a:cubicBezTo>
                    <a:pt x="4646" y="397639"/>
                    <a:pt x="0" y="386423"/>
                    <a:pt x="0" y="374729"/>
                  </a:cubicBezTo>
                  <a:lnTo>
                    <a:pt x="0" y="44094"/>
                  </a:lnTo>
                  <a:cubicBezTo>
                    <a:pt x="0" y="32400"/>
                    <a:pt x="4646" y="21184"/>
                    <a:pt x="12915" y="12915"/>
                  </a:cubicBezTo>
                  <a:cubicBezTo>
                    <a:pt x="21184" y="4646"/>
                    <a:pt x="32400" y="0"/>
                    <a:pt x="44094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675BF8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-10691" y="-215624"/>
              <a:ext cx="157215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0"/>
                </a:lnSpc>
              </a:pPr>
              <a:r>
                <a:rPr lang="en-US" sz="2700" dirty="0">
                  <a:solidFill>
                    <a:srgbClr val="272727"/>
                  </a:solidFill>
                  <a:latin typeface="Arita Dotum Medium Bold"/>
                </a:rPr>
                <a:t>Member</a:t>
              </a:r>
            </a:p>
            <a:p>
              <a:pPr algn="ctr">
                <a:lnSpc>
                  <a:spcPts val="3510"/>
                </a:lnSpc>
              </a:pP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회원가입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,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로그인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,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전자서명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관리</a:t>
              </a:r>
              <a:endParaRPr lang="en-US" sz="2700" dirty="0">
                <a:solidFill>
                  <a:srgbClr val="272727"/>
                </a:solidFill>
                <a:ea typeface="Arita Dotum Medium Bold"/>
              </a:endParaRPr>
            </a:p>
            <a:p>
              <a:pPr algn="ctr">
                <a:lnSpc>
                  <a:spcPts val="3510"/>
                </a:lnSpc>
              </a:pP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권한별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메뉴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,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회원정보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수정</a:t>
              </a:r>
              <a:endParaRPr lang="en-US" sz="2700" dirty="0">
                <a:solidFill>
                  <a:srgbClr val="272727"/>
                </a:solidFill>
                <a:ea typeface="Arita Dotum Medium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01079" y="5877992"/>
            <a:ext cx="5442853" cy="2945844"/>
            <a:chOff x="0" y="-210482"/>
            <a:chExt cx="1572155" cy="8509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72155" cy="418823"/>
            </a:xfrm>
            <a:custGeom>
              <a:avLst/>
              <a:gdLst/>
              <a:ahLst/>
              <a:cxnLst/>
              <a:rect l="l" t="t" r="r" b="b"/>
              <a:pathLst>
                <a:path w="1572155" h="418823">
                  <a:moveTo>
                    <a:pt x="44094" y="0"/>
                  </a:moveTo>
                  <a:lnTo>
                    <a:pt x="1528060" y="0"/>
                  </a:lnTo>
                  <a:cubicBezTo>
                    <a:pt x="1539755" y="0"/>
                    <a:pt x="1550970" y="4646"/>
                    <a:pt x="1559240" y="12915"/>
                  </a:cubicBezTo>
                  <a:cubicBezTo>
                    <a:pt x="1567509" y="21184"/>
                    <a:pt x="1572155" y="32400"/>
                    <a:pt x="1572155" y="44094"/>
                  </a:cubicBezTo>
                  <a:lnTo>
                    <a:pt x="1572155" y="374729"/>
                  </a:lnTo>
                  <a:cubicBezTo>
                    <a:pt x="1572155" y="386423"/>
                    <a:pt x="1567509" y="397639"/>
                    <a:pt x="1559240" y="405908"/>
                  </a:cubicBezTo>
                  <a:cubicBezTo>
                    <a:pt x="1550970" y="414177"/>
                    <a:pt x="1539755" y="418823"/>
                    <a:pt x="1528060" y="418823"/>
                  </a:cubicBezTo>
                  <a:lnTo>
                    <a:pt x="44094" y="418823"/>
                  </a:lnTo>
                  <a:cubicBezTo>
                    <a:pt x="32400" y="418823"/>
                    <a:pt x="21184" y="414177"/>
                    <a:pt x="12915" y="405908"/>
                  </a:cubicBezTo>
                  <a:cubicBezTo>
                    <a:pt x="4646" y="397639"/>
                    <a:pt x="0" y="386423"/>
                    <a:pt x="0" y="374729"/>
                  </a:cubicBezTo>
                  <a:lnTo>
                    <a:pt x="0" y="44094"/>
                  </a:lnTo>
                  <a:cubicBezTo>
                    <a:pt x="0" y="32400"/>
                    <a:pt x="4646" y="21184"/>
                    <a:pt x="12915" y="12915"/>
                  </a:cubicBezTo>
                  <a:cubicBezTo>
                    <a:pt x="21184" y="4646"/>
                    <a:pt x="32400" y="0"/>
                    <a:pt x="44094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675BF8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5345" y="-210482"/>
              <a:ext cx="1561464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0"/>
                </a:lnSpc>
              </a:pPr>
              <a:r>
                <a:rPr lang="en-US" sz="2700" dirty="0">
                  <a:solidFill>
                    <a:srgbClr val="272727"/>
                  </a:solidFill>
                  <a:latin typeface="Arita Dotum Medium Bold"/>
                </a:rPr>
                <a:t>Board</a:t>
              </a:r>
            </a:p>
            <a:p>
              <a:pPr algn="ctr">
                <a:lnSpc>
                  <a:spcPts val="3510"/>
                </a:lnSpc>
              </a:pP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공지사항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 (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등록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수정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삭제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)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768674" y="1019175"/>
            <a:ext cx="8750653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>
                <a:solidFill>
                  <a:srgbClr val="272727"/>
                </a:solidFill>
                <a:ea typeface="YD머리정체"/>
              </a:rPr>
              <a:t>구현내용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5477074" y="1232884"/>
            <a:ext cx="1782226" cy="734632"/>
            <a:chOff x="0" y="0"/>
            <a:chExt cx="2376302" cy="979509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376302" cy="979509"/>
              <a:chOff x="0" y="0"/>
              <a:chExt cx="5418617" cy="223354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9050" y="19050"/>
                <a:ext cx="5380644" cy="2195449"/>
              </a:xfrm>
              <a:custGeom>
                <a:avLst/>
                <a:gdLst/>
                <a:ahLst/>
                <a:cxnLst/>
                <a:rect l="l" t="t" r="r" b="b"/>
                <a:pathLst>
                  <a:path w="5380644" h="2195449">
                    <a:moveTo>
                      <a:pt x="4282729" y="2195449"/>
                    </a:moveTo>
                    <a:lnTo>
                      <a:pt x="1097788" y="2195449"/>
                    </a:lnTo>
                    <a:cubicBezTo>
                      <a:pt x="491490" y="2195449"/>
                      <a:pt x="0" y="1703959"/>
                      <a:pt x="0" y="1097661"/>
                    </a:cubicBezTo>
                    <a:lnTo>
                      <a:pt x="0" y="1097661"/>
                    </a:lnTo>
                    <a:cubicBezTo>
                      <a:pt x="0" y="491490"/>
                      <a:pt x="491490" y="0"/>
                      <a:pt x="1097788" y="0"/>
                    </a:cubicBezTo>
                    <a:lnTo>
                      <a:pt x="4282856" y="0"/>
                    </a:lnTo>
                    <a:cubicBezTo>
                      <a:pt x="4889154" y="0"/>
                      <a:pt x="5380644" y="491490"/>
                      <a:pt x="5380644" y="1097788"/>
                    </a:cubicBezTo>
                    <a:lnTo>
                      <a:pt x="5380644" y="1097788"/>
                    </a:lnTo>
                    <a:cubicBezTo>
                      <a:pt x="5380517" y="1703959"/>
                      <a:pt x="4889027" y="2195449"/>
                      <a:pt x="4282729" y="2195449"/>
                    </a:cubicBezTo>
                    <a:close/>
                  </a:path>
                </a:pathLst>
              </a:custGeom>
              <a:solidFill>
                <a:srgbClr val="675BF8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5418617" cy="2233549"/>
              </a:xfrm>
              <a:custGeom>
                <a:avLst/>
                <a:gdLst/>
                <a:ahLst/>
                <a:cxnLst/>
                <a:rect l="l" t="t" r="r" b="b"/>
                <a:pathLst>
                  <a:path w="5418617" h="2233549">
                    <a:moveTo>
                      <a:pt x="4301779" y="2233549"/>
                    </a:moveTo>
                    <a:lnTo>
                      <a:pt x="1116838" y="2233549"/>
                    </a:lnTo>
                    <a:cubicBezTo>
                      <a:pt x="501015" y="2233549"/>
                      <a:pt x="0" y="1732534"/>
                      <a:pt x="0" y="1116838"/>
                    </a:cubicBezTo>
                    <a:cubicBezTo>
                      <a:pt x="0" y="501015"/>
                      <a:pt x="501015" y="0"/>
                      <a:pt x="1116838" y="0"/>
                    </a:cubicBezTo>
                    <a:lnTo>
                      <a:pt x="4301906" y="0"/>
                    </a:lnTo>
                    <a:cubicBezTo>
                      <a:pt x="4917602" y="0"/>
                      <a:pt x="5418617" y="501015"/>
                      <a:pt x="5418617" y="1116838"/>
                    </a:cubicBezTo>
                    <a:cubicBezTo>
                      <a:pt x="5418617" y="1732534"/>
                      <a:pt x="4917602" y="2233549"/>
                      <a:pt x="4301779" y="2233549"/>
                    </a:cubicBezTo>
                    <a:close/>
                    <a:moveTo>
                      <a:pt x="1116838" y="38100"/>
                    </a:moveTo>
                    <a:cubicBezTo>
                      <a:pt x="521970" y="38100"/>
                      <a:pt x="38100" y="521970"/>
                      <a:pt x="38100" y="1116838"/>
                    </a:cubicBezTo>
                    <a:cubicBezTo>
                      <a:pt x="38100" y="1711579"/>
                      <a:pt x="521970" y="2195576"/>
                      <a:pt x="1116838" y="2195576"/>
                    </a:cubicBezTo>
                    <a:lnTo>
                      <a:pt x="4301906" y="2195576"/>
                    </a:lnTo>
                    <a:cubicBezTo>
                      <a:pt x="4896647" y="2195576"/>
                      <a:pt x="5380644" y="1711706"/>
                      <a:pt x="5380644" y="1116838"/>
                    </a:cubicBezTo>
                    <a:cubicBezTo>
                      <a:pt x="5380517" y="521970"/>
                      <a:pt x="4896647" y="38100"/>
                      <a:pt x="4301779" y="38100"/>
                    </a:cubicBezTo>
                    <a:lnTo>
                      <a:pt x="1116838" y="38100"/>
                    </a:lnTo>
                    <a:close/>
                  </a:path>
                </a:pathLst>
              </a:custGeom>
              <a:solidFill>
                <a:srgbClr val="675BF8"/>
              </a:solidFill>
            </p:spPr>
          </p:sp>
        </p:grpSp>
        <p:sp>
          <p:nvSpPr>
            <p:cNvPr id="22" name="Freeform 22"/>
            <p:cNvSpPr/>
            <p:nvPr/>
          </p:nvSpPr>
          <p:spPr>
            <a:xfrm>
              <a:off x="651436" y="252929"/>
              <a:ext cx="1073431" cy="473651"/>
            </a:xfrm>
            <a:custGeom>
              <a:avLst/>
              <a:gdLst/>
              <a:ahLst/>
              <a:cxnLst/>
              <a:rect l="l" t="t" r="r" b="b"/>
              <a:pathLst>
                <a:path w="1073431" h="473651">
                  <a:moveTo>
                    <a:pt x="0" y="0"/>
                  </a:moveTo>
                  <a:lnTo>
                    <a:pt x="1073430" y="0"/>
                  </a:lnTo>
                  <a:lnTo>
                    <a:pt x="1073430" y="473651"/>
                  </a:lnTo>
                  <a:lnTo>
                    <a:pt x="0" y="473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9444068" y="2620834"/>
            <a:ext cx="5442853" cy="1826745"/>
            <a:chOff x="0" y="-53285"/>
            <a:chExt cx="1572155" cy="52765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72155" cy="418823"/>
            </a:xfrm>
            <a:custGeom>
              <a:avLst/>
              <a:gdLst/>
              <a:ahLst/>
              <a:cxnLst/>
              <a:rect l="l" t="t" r="r" b="b"/>
              <a:pathLst>
                <a:path w="1572155" h="418823">
                  <a:moveTo>
                    <a:pt x="44094" y="0"/>
                  </a:moveTo>
                  <a:lnTo>
                    <a:pt x="1528060" y="0"/>
                  </a:lnTo>
                  <a:cubicBezTo>
                    <a:pt x="1539755" y="0"/>
                    <a:pt x="1550970" y="4646"/>
                    <a:pt x="1559240" y="12915"/>
                  </a:cubicBezTo>
                  <a:cubicBezTo>
                    <a:pt x="1567509" y="21184"/>
                    <a:pt x="1572155" y="32400"/>
                    <a:pt x="1572155" y="44094"/>
                  </a:cubicBezTo>
                  <a:lnTo>
                    <a:pt x="1572155" y="374729"/>
                  </a:lnTo>
                  <a:cubicBezTo>
                    <a:pt x="1572155" y="386423"/>
                    <a:pt x="1567509" y="397639"/>
                    <a:pt x="1559240" y="405908"/>
                  </a:cubicBezTo>
                  <a:cubicBezTo>
                    <a:pt x="1550970" y="414177"/>
                    <a:pt x="1539755" y="418823"/>
                    <a:pt x="1528060" y="418823"/>
                  </a:cubicBezTo>
                  <a:lnTo>
                    <a:pt x="44094" y="418823"/>
                  </a:lnTo>
                  <a:cubicBezTo>
                    <a:pt x="32400" y="418823"/>
                    <a:pt x="21184" y="414177"/>
                    <a:pt x="12915" y="405908"/>
                  </a:cubicBezTo>
                  <a:cubicBezTo>
                    <a:pt x="4646" y="397639"/>
                    <a:pt x="0" y="386423"/>
                    <a:pt x="0" y="374729"/>
                  </a:cubicBezTo>
                  <a:lnTo>
                    <a:pt x="0" y="44094"/>
                  </a:lnTo>
                  <a:cubicBezTo>
                    <a:pt x="0" y="32400"/>
                    <a:pt x="4646" y="21184"/>
                    <a:pt x="12915" y="12915"/>
                  </a:cubicBezTo>
                  <a:cubicBezTo>
                    <a:pt x="21184" y="4646"/>
                    <a:pt x="32400" y="0"/>
                    <a:pt x="44094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675BF8"/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96664" y="-53285"/>
              <a:ext cx="1432029" cy="52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0"/>
                </a:lnSpc>
              </a:pPr>
              <a:r>
                <a:rPr lang="en-US" sz="2700" dirty="0">
                  <a:solidFill>
                    <a:srgbClr val="272727"/>
                  </a:solidFill>
                  <a:latin typeface="Arita Dotum Medium Bold"/>
                </a:rPr>
                <a:t>Admin</a:t>
              </a:r>
            </a:p>
            <a:p>
              <a:pPr algn="ctr">
                <a:lnSpc>
                  <a:spcPts val="3510"/>
                </a:lnSpc>
              </a:pP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가입승인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,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권한설정</a:t>
              </a:r>
              <a:endParaRPr lang="en-US" sz="2700" dirty="0">
                <a:solidFill>
                  <a:srgbClr val="272727"/>
                </a:solidFill>
                <a:ea typeface="Arita Dotum Medium Bold"/>
              </a:endParaRPr>
            </a:p>
            <a:p>
              <a:pPr algn="ctr">
                <a:lnSpc>
                  <a:spcPts val="3510"/>
                </a:lnSpc>
              </a:pPr>
              <a:r>
                <a:rPr lang="en-US" sz="2700" dirty="0">
                  <a:solidFill>
                    <a:srgbClr val="272727"/>
                  </a:solidFill>
                  <a:latin typeface="Arita Dotum Medium Bold"/>
                </a:rPr>
                <a:t> </a:t>
              </a:r>
              <a:r>
                <a:rPr lang="en-US" sz="2700" dirty="0" err="1">
                  <a:solidFill>
                    <a:srgbClr val="272727"/>
                  </a:solidFill>
                  <a:latin typeface="Arita Dotum Medium Bold"/>
                </a:rPr>
                <a:t>양식관리</a:t>
              </a:r>
              <a:r>
                <a:rPr lang="en-US" sz="2700" dirty="0">
                  <a:solidFill>
                    <a:srgbClr val="272727"/>
                  </a:solidFill>
                  <a:latin typeface="Arita Dotum Medium Bold"/>
                </a:rPr>
                <a:t>, </a:t>
              </a:r>
              <a:r>
                <a:rPr lang="en-US" sz="2700" dirty="0" err="1">
                  <a:solidFill>
                    <a:srgbClr val="272727"/>
                  </a:solidFill>
                  <a:latin typeface="Arita Dotum Medium Bold"/>
                </a:rPr>
                <a:t>부서관리</a:t>
              </a:r>
              <a:endParaRPr lang="en-US" sz="2700" dirty="0">
                <a:solidFill>
                  <a:srgbClr val="272727"/>
                </a:solidFill>
                <a:latin typeface="Arita Dotum Medium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401079" y="4014544"/>
            <a:ext cx="5442853" cy="2945843"/>
            <a:chOff x="0" y="-216039"/>
            <a:chExt cx="1572155" cy="8509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72155" cy="418823"/>
            </a:xfrm>
            <a:custGeom>
              <a:avLst/>
              <a:gdLst/>
              <a:ahLst/>
              <a:cxnLst/>
              <a:rect l="l" t="t" r="r" b="b"/>
              <a:pathLst>
                <a:path w="1572155" h="418823">
                  <a:moveTo>
                    <a:pt x="44094" y="0"/>
                  </a:moveTo>
                  <a:lnTo>
                    <a:pt x="1528060" y="0"/>
                  </a:lnTo>
                  <a:cubicBezTo>
                    <a:pt x="1539755" y="0"/>
                    <a:pt x="1550970" y="4646"/>
                    <a:pt x="1559240" y="12915"/>
                  </a:cubicBezTo>
                  <a:cubicBezTo>
                    <a:pt x="1567509" y="21184"/>
                    <a:pt x="1572155" y="32400"/>
                    <a:pt x="1572155" y="44094"/>
                  </a:cubicBezTo>
                  <a:lnTo>
                    <a:pt x="1572155" y="374729"/>
                  </a:lnTo>
                  <a:cubicBezTo>
                    <a:pt x="1572155" y="386423"/>
                    <a:pt x="1567509" y="397639"/>
                    <a:pt x="1559240" y="405908"/>
                  </a:cubicBezTo>
                  <a:cubicBezTo>
                    <a:pt x="1550970" y="414177"/>
                    <a:pt x="1539755" y="418823"/>
                    <a:pt x="1528060" y="418823"/>
                  </a:cubicBezTo>
                  <a:lnTo>
                    <a:pt x="44094" y="418823"/>
                  </a:lnTo>
                  <a:cubicBezTo>
                    <a:pt x="32400" y="418823"/>
                    <a:pt x="21184" y="414177"/>
                    <a:pt x="12915" y="405908"/>
                  </a:cubicBezTo>
                  <a:cubicBezTo>
                    <a:pt x="4646" y="397639"/>
                    <a:pt x="0" y="386423"/>
                    <a:pt x="0" y="374729"/>
                  </a:cubicBezTo>
                  <a:lnTo>
                    <a:pt x="0" y="44094"/>
                  </a:lnTo>
                  <a:cubicBezTo>
                    <a:pt x="0" y="32400"/>
                    <a:pt x="4646" y="21184"/>
                    <a:pt x="12915" y="12915"/>
                  </a:cubicBezTo>
                  <a:cubicBezTo>
                    <a:pt x="21184" y="4646"/>
                    <a:pt x="32400" y="0"/>
                    <a:pt x="44094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675BF8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8033" y="-216039"/>
              <a:ext cx="1394707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0"/>
                </a:lnSpc>
              </a:pPr>
              <a:r>
                <a:rPr lang="en-US" sz="2700" dirty="0">
                  <a:solidFill>
                    <a:srgbClr val="272727"/>
                  </a:solidFill>
                  <a:latin typeface="Arita Dotum Medium Bold"/>
                </a:rPr>
                <a:t>Line / </a:t>
              </a:r>
              <a:r>
                <a:rPr lang="en-US" sz="2700" dirty="0" err="1">
                  <a:solidFill>
                    <a:srgbClr val="272727"/>
                  </a:solidFill>
                  <a:latin typeface="Arita Dotum Medium Bold"/>
                </a:rPr>
                <a:t>SubLine</a:t>
              </a:r>
              <a:endParaRPr lang="en-US" sz="2700" dirty="0">
                <a:solidFill>
                  <a:srgbClr val="272727"/>
                </a:solidFill>
                <a:latin typeface="Arita Dotum Medium Bold"/>
              </a:endParaRPr>
            </a:p>
            <a:p>
              <a:pPr algn="ctr">
                <a:lnSpc>
                  <a:spcPts val="3510"/>
                </a:lnSpc>
              </a:pP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결재선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관리</a:t>
              </a:r>
              <a:endParaRPr lang="en-US" sz="2700" dirty="0">
                <a:solidFill>
                  <a:srgbClr val="272727"/>
                </a:solidFill>
                <a:ea typeface="Arita Dotum Medium Bold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980179" y="7699258"/>
            <a:ext cx="6210628" cy="2945844"/>
            <a:chOff x="-121576" y="-216039"/>
            <a:chExt cx="1793925" cy="8509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72155" cy="418823"/>
            </a:xfrm>
            <a:custGeom>
              <a:avLst/>
              <a:gdLst/>
              <a:ahLst/>
              <a:cxnLst/>
              <a:rect l="l" t="t" r="r" b="b"/>
              <a:pathLst>
                <a:path w="1572155" h="418823">
                  <a:moveTo>
                    <a:pt x="44094" y="0"/>
                  </a:moveTo>
                  <a:lnTo>
                    <a:pt x="1528060" y="0"/>
                  </a:lnTo>
                  <a:cubicBezTo>
                    <a:pt x="1539755" y="0"/>
                    <a:pt x="1550970" y="4646"/>
                    <a:pt x="1559240" y="12915"/>
                  </a:cubicBezTo>
                  <a:cubicBezTo>
                    <a:pt x="1567509" y="21184"/>
                    <a:pt x="1572155" y="32400"/>
                    <a:pt x="1572155" y="44094"/>
                  </a:cubicBezTo>
                  <a:lnTo>
                    <a:pt x="1572155" y="374729"/>
                  </a:lnTo>
                  <a:cubicBezTo>
                    <a:pt x="1572155" y="386423"/>
                    <a:pt x="1567509" y="397639"/>
                    <a:pt x="1559240" y="405908"/>
                  </a:cubicBezTo>
                  <a:cubicBezTo>
                    <a:pt x="1550970" y="414177"/>
                    <a:pt x="1539755" y="418823"/>
                    <a:pt x="1528060" y="418823"/>
                  </a:cubicBezTo>
                  <a:lnTo>
                    <a:pt x="44094" y="418823"/>
                  </a:lnTo>
                  <a:cubicBezTo>
                    <a:pt x="32400" y="418823"/>
                    <a:pt x="21184" y="414177"/>
                    <a:pt x="12915" y="405908"/>
                  </a:cubicBezTo>
                  <a:cubicBezTo>
                    <a:pt x="4646" y="397639"/>
                    <a:pt x="0" y="386423"/>
                    <a:pt x="0" y="374729"/>
                  </a:cubicBezTo>
                  <a:lnTo>
                    <a:pt x="0" y="44094"/>
                  </a:lnTo>
                  <a:cubicBezTo>
                    <a:pt x="0" y="32400"/>
                    <a:pt x="4646" y="21184"/>
                    <a:pt x="12915" y="12915"/>
                  </a:cubicBezTo>
                  <a:cubicBezTo>
                    <a:pt x="21184" y="4646"/>
                    <a:pt x="32400" y="0"/>
                    <a:pt x="44094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675BF8"/>
              </a:solidFill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-121576" y="-216039"/>
              <a:ext cx="179392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0"/>
                </a:lnSpc>
              </a:pPr>
              <a:r>
                <a:rPr lang="en-US" sz="2700" dirty="0">
                  <a:solidFill>
                    <a:srgbClr val="272727"/>
                  </a:solidFill>
                  <a:latin typeface="Arita Dotum Medium Bold"/>
                </a:rPr>
                <a:t>Attend</a:t>
              </a:r>
            </a:p>
            <a:p>
              <a:pPr algn="ctr">
                <a:lnSpc>
                  <a:spcPts val="3510"/>
                </a:lnSpc>
              </a:pP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출근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 및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퇴근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등록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 /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수정</a:t>
              </a:r>
              <a:endParaRPr lang="en-US" sz="2700" dirty="0">
                <a:solidFill>
                  <a:srgbClr val="272727"/>
                </a:solidFill>
                <a:ea typeface="Arita Dotum Medium Bold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77074" y="8975130"/>
            <a:ext cx="1782226" cy="734632"/>
            <a:chOff x="0" y="0"/>
            <a:chExt cx="2376302" cy="97950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76302" cy="979509"/>
              <a:chOff x="0" y="0"/>
              <a:chExt cx="5418617" cy="22335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9050" y="19050"/>
                <a:ext cx="5380644" cy="2195449"/>
              </a:xfrm>
              <a:custGeom>
                <a:avLst/>
                <a:gdLst/>
                <a:ahLst/>
                <a:cxnLst/>
                <a:rect l="l" t="t" r="r" b="b"/>
                <a:pathLst>
                  <a:path w="5380644" h="2195449">
                    <a:moveTo>
                      <a:pt x="4282729" y="2195449"/>
                    </a:moveTo>
                    <a:lnTo>
                      <a:pt x="1097788" y="2195449"/>
                    </a:lnTo>
                    <a:cubicBezTo>
                      <a:pt x="491490" y="2195449"/>
                      <a:pt x="0" y="1703959"/>
                      <a:pt x="0" y="1097661"/>
                    </a:cubicBezTo>
                    <a:lnTo>
                      <a:pt x="0" y="1097661"/>
                    </a:lnTo>
                    <a:cubicBezTo>
                      <a:pt x="0" y="491490"/>
                      <a:pt x="491490" y="0"/>
                      <a:pt x="1097788" y="0"/>
                    </a:cubicBezTo>
                    <a:lnTo>
                      <a:pt x="4282856" y="0"/>
                    </a:lnTo>
                    <a:cubicBezTo>
                      <a:pt x="4889154" y="0"/>
                      <a:pt x="5380644" y="491490"/>
                      <a:pt x="5380644" y="1097788"/>
                    </a:cubicBezTo>
                    <a:lnTo>
                      <a:pt x="5380644" y="1097788"/>
                    </a:lnTo>
                    <a:cubicBezTo>
                      <a:pt x="5380517" y="1703959"/>
                      <a:pt x="4889027" y="2195449"/>
                      <a:pt x="4282729" y="2195449"/>
                    </a:cubicBezTo>
                    <a:close/>
                  </a:path>
                </a:pathLst>
              </a:custGeom>
              <a:solidFill>
                <a:srgbClr val="675BF8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5418617" cy="2233549"/>
              </a:xfrm>
              <a:custGeom>
                <a:avLst/>
                <a:gdLst/>
                <a:ahLst/>
                <a:cxnLst/>
                <a:rect l="l" t="t" r="r" b="b"/>
                <a:pathLst>
                  <a:path w="5418617" h="2233549">
                    <a:moveTo>
                      <a:pt x="4301779" y="2233549"/>
                    </a:moveTo>
                    <a:lnTo>
                      <a:pt x="1116838" y="2233549"/>
                    </a:lnTo>
                    <a:cubicBezTo>
                      <a:pt x="501015" y="2233549"/>
                      <a:pt x="0" y="1732534"/>
                      <a:pt x="0" y="1116838"/>
                    </a:cubicBezTo>
                    <a:cubicBezTo>
                      <a:pt x="0" y="501015"/>
                      <a:pt x="501015" y="0"/>
                      <a:pt x="1116838" y="0"/>
                    </a:cubicBezTo>
                    <a:lnTo>
                      <a:pt x="4301906" y="0"/>
                    </a:lnTo>
                    <a:cubicBezTo>
                      <a:pt x="4917602" y="0"/>
                      <a:pt x="5418617" y="501015"/>
                      <a:pt x="5418617" y="1116838"/>
                    </a:cubicBezTo>
                    <a:cubicBezTo>
                      <a:pt x="5418617" y="1732534"/>
                      <a:pt x="4917602" y="2233549"/>
                      <a:pt x="4301779" y="2233549"/>
                    </a:cubicBezTo>
                    <a:close/>
                    <a:moveTo>
                      <a:pt x="1116838" y="38100"/>
                    </a:moveTo>
                    <a:cubicBezTo>
                      <a:pt x="521970" y="38100"/>
                      <a:pt x="38100" y="521970"/>
                      <a:pt x="38100" y="1116838"/>
                    </a:cubicBezTo>
                    <a:cubicBezTo>
                      <a:pt x="38100" y="1711579"/>
                      <a:pt x="521970" y="2195576"/>
                      <a:pt x="1116838" y="2195576"/>
                    </a:cubicBezTo>
                    <a:lnTo>
                      <a:pt x="4301906" y="2195576"/>
                    </a:lnTo>
                    <a:cubicBezTo>
                      <a:pt x="4896647" y="2195576"/>
                      <a:pt x="5380644" y="1711706"/>
                      <a:pt x="5380644" y="1116838"/>
                    </a:cubicBezTo>
                    <a:cubicBezTo>
                      <a:pt x="5380517" y="521970"/>
                      <a:pt x="4896647" y="38100"/>
                      <a:pt x="4301779" y="38100"/>
                    </a:cubicBezTo>
                    <a:lnTo>
                      <a:pt x="1116838" y="38100"/>
                    </a:lnTo>
                    <a:close/>
                  </a:path>
                </a:pathLst>
              </a:custGeom>
              <a:solidFill>
                <a:srgbClr val="675BF8"/>
              </a:solidFill>
            </p:spPr>
          </p:sp>
        </p:grpSp>
        <p:sp>
          <p:nvSpPr>
            <p:cNvPr id="6" name="Freeform 6"/>
            <p:cNvSpPr/>
            <p:nvPr/>
          </p:nvSpPr>
          <p:spPr>
            <a:xfrm>
              <a:off x="651436" y="252929"/>
              <a:ext cx="1073431" cy="473651"/>
            </a:xfrm>
            <a:custGeom>
              <a:avLst/>
              <a:gdLst/>
              <a:ahLst/>
              <a:cxnLst/>
              <a:rect l="l" t="t" r="r" b="b"/>
              <a:pathLst>
                <a:path w="1073431" h="473651">
                  <a:moveTo>
                    <a:pt x="0" y="0"/>
                  </a:moveTo>
                  <a:lnTo>
                    <a:pt x="1073430" y="0"/>
                  </a:lnTo>
                  <a:lnTo>
                    <a:pt x="1073430" y="473651"/>
                  </a:lnTo>
                  <a:lnTo>
                    <a:pt x="0" y="473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409700" y="3422638"/>
            <a:ext cx="4439540" cy="49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83"/>
              </a:lnSpc>
              <a:spcBef>
                <a:spcPct val="0"/>
              </a:spcBef>
            </a:pPr>
            <a:r>
              <a:rPr lang="en-US" sz="3236">
                <a:solidFill>
                  <a:srgbClr val="272727"/>
                </a:solidFill>
                <a:ea typeface="Arita Dotum Medium Bold"/>
              </a:rPr>
              <a:t>조장 : 오상현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9700" y="3969031"/>
            <a:ext cx="4439540" cy="1267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4053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272727"/>
                </a:solidFill>
                <a:ea typeface="Arita Dotum Medium"/>
              </a:rPr>
              <a:t>기안 관리</a:t>
            </a:r>
          </a:p>
          <a:p>
            <a:pPr marL="524053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272727"/>
                </a:solidFill>
                <a:ea typeface="Arita Dotum Medium"/>
              </a:rPr>
              <a:t>사원 전자 서명 등록</a:t>
            </a:r>
          </a:p>
          <a:p>
            <a:pPr marL="524053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272727"/>
                </a:solidFill>
                <a:ea typeface="Arita Dotum Medium"/>
              </a:rPr>
              <a:t>결재 반려 / 승인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5598809"/>
            <a:ext cx="4820540" cy="0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647700" y="633681"/>
            <a:ext cx="81153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272727"/>
                </a:solidFill>
                <a:ea typeface="YD머리정체"/>
              </a:rPr>
              <a:t>팀원 및 담당역할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30510" y="981075"/>
            <a:ext cx="313582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ea typeface="Arita Dotum Medium"/>
              </a:rPr>
              <a:t>목차</a:t>
            </a:r>
            <a:r>
              <a:rPr lang="en-US" sz="2100">
                <a:solidFill>
                  <a:srgbClr val="272727"/>
                </a:solidFill>
                <a:latin typeface="Arita Dotum Medium"/>
              </a:rPr>
              <a:t> 페이지로 돌아가기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33730" y="3394063"/>
            <a:ext cx="4439540" cy="49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83"/>
              </a:lnSpc>
              <a:spcBef>
                <a:spcPct val="0"/>
              </a:spcBef>
            </a:pPr>
            <a:r>
              <a:rPr lang="en-US" sz="3236">
                <a:solidFill>
                  <a:srgbClr val="272727"/>
                </a:solidFill>
                <a:ea typeface="Arita Dotum Medium Bold"/>
              </a:rPr>
              <a:t>방한솔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33730" y="3940456"/>
            <a:ext cx="4439540" cy="1267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4053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272727"/>
                </a:solidFill>
                <a:ea typeface="Arita Dotum Medium"/>
              </a:rPr>
              <a:t>결재 양식 관리</a:t>
            </a:r>
          </a:p>
          <a:p>
            <a:pPr marL="524053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272727"/>
                </a:solidFill>
                <a:ea typeface="Arita Dotum Medium"/>
              </a:rPr>
              <a:t>부서관리, 조직도 생성</a:t>
            </a:r>
          </a:p>
          <a:p>
            <a:pPr marL="524053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272727"/>
                </a:solidFill>
                <a:ea typeface="Arita Dotum Medium"/>
              </a:rPr>
              <a:t>유틸리티 (파일, 페이징, 검색)</a:t>
            </a:r>
          </a:p>
        </p:txBody>
      </p:sp>
      <p:sp>
        <p:nvSpPr>
          <p:cNvPr id="14" name="AutoShape 14"/>
          <p:cNvSpPr/>
          <p:nvPr/>
        </p:nvSpPr>
        <p:spPr>
          <a:xfrm>
            <a:off x="6352730" y="5570234"/>
            <a:ext cx="4820540" cy="0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1935270" y="3408350"/>
            <a:ext cx="4439540" cy="49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83"/>
              </a:lnSpc>
              <a:spcBef>
                <a:spcPct val="0"/>
              </a:spcBef>
            </a:pPr>
            <a:r>
              <a:rPr lang="en-US" sz="3236">
                <a:solidFill>
                  <a:srgbClr val="272727"/>
                </a:solidFill>
                <a:ea typeface="Arita Dotum Medium Bold"/>
              </a:rPr>
              <a:t>양찬용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35270" y="3965385"/>
            <a:ext cx="4439540" cy="1245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4052" lvl="1" indent="-262026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272727"/>
                </a:solidFill>
                <a:ea typeface="Arita Dotum Medium"/>
              </a:rPr>
              <a:t>회원 (가입, 로그인, 정보수정)</a:t>
            </a:r>
          </a:p>
          <a:p>
            <a:pPr marL="524052" lvl="1" indent="-262026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272727"/>
                </a:solidFill>
                <a:ea typeface="Arita Dotum Medium"/>
              </a:rPr>
              <a:t>시큐리티 (관리자 및 직급별)</a:t>
            </a:r>
          </a:p>
          <a:p>
            <a:pPr marL="480874" lvl="1" indent="-240437">
              <a:lnSpc>
                <a:spcPts val="3118"/>
              </a:lnSpc>
              <a:buFont typeface="Arial"/>
              <a:buChar char="•"/>
            </a:pPr>
            <a:r>
              <a:rPr lang="en-US" sz="2227">
                <a:solidFill>
                  <a:srgbClr val="272727"/>
                </a:solidFill>
                <a:ea typeface="Arita Dotum Medium"/>
              </a:rPr>
              <a:t>관리자 (가입승인, 인사정보 수정)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1554270" y="5584521"/>
            <a:ext cx="4820540" cy="0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11935270" y="6251271"/>
            <a:ext cx="4820540" cy="2259177"/>
            <a:chOff x="0" y="0"/>
            <a:chExt cx="6427387" cy="3012236"/>
          </a:xfrm>
        </p:grpSpPr>
        <p:sp>
          <p:nvSpPr>
            <p:cNvPr id="19" name="TextBox 19"/>
            <p:cNvSpPr txBox="1"/>
            <p:nvPr/>
          </p:nvSpPr>
          <p:spPr>
            <a:xfrm>
              <a:off x="508000" y="0"/>
              <a:ext cx="5919387" cy="655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83"/>
                </a:lnSpc>
                <a:spcBef>
                  <a:spcPct val="0"/>
                </a:spcBef>
              </a:pPr>
              <a:r>
                <a:rPr lang="en-US" sz="3236">
                  <a:solidFill>
                    <a:srgbClr val="272727"/>
                  </a:solidFill>
                  <a:ea typeface="Arita Dotum Medium Bold"/>
                </a:rPr>
                <a:t>이지윤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08000" y="709549"/>
              <a:ext cx="5919387" cy="1670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4053" lvl="1" indent="-262027">
                <a:lnSpc>
                  <a:spcPts val="3398"/>
                </a:lnSpc>
                <a:buFont typeface="Arial"/>
                <a:buChar char="•"/>
              </a:pPr>
              <a:r>
                <a:rPr lang="en-US" sz="2427">
                  <a:solidFill>
                    <a:srgbClr val="272727"/>
                  </a:solidFill>
                  <a:ea typeface="Arita Dotum Medium"/>
                </a:rPr>
                <a:t>결재선 관리 (Master, sub)</a:t>
              </a:r>
            </a:p>
            <a:p>
              <a:pPr marL="524053" lvl="1" indent="-262027">
                <a:lnSpc>
                  <a:spcPts val="3398"/>
                </a:lnSpc>
                <a:buFont typeface="Arial"/>
                <a:buChar char="•"/>
              </a:pPr>
              <a:r>
                <a:rPr lang="en-US" sz="2427">
                  <a:solidFill>
                    <a:srgbClr val="272727"/>
                  </a:solidFill>
                  <a:ea typeface="Arita Dotum Medium"/>
                </a:rPr>
                <a:t>근태 관리</a:t>
              </a:r>
            </a:p>
            <a:p>
              <a:pPr marL="524053" lvl="1" indent="-262027">
                <a:lnSpc>
                  <a:spcPts val="3398"/>
                </a:lnSpc>
                <a:buFont typeface="Arial"/>
                <a:buChar char="•"/>
              </a:pPr>
              <a:r>
                <a:rPr lang="en-US" sz="2427">
                  <a:solidFill>
                    <a:srgbClr val="272727"/>
                  </a:solidFill>
                  <a:ea typeface="Arita Dotum Medium"/>
                </a:rPr>
                <a:t>게시판 관리 </a:t>
              </a:r>
            </a:p>
          </p:txBody>
        </p:sp>
        <p:sp>
          <p:nvSpPr>
            <p:cNvPr id="21" name="AutoShape 21"/>
            <p:cNvSpPr/>
            <p:nvPr/>
          </p:nvSpPr>
          <p:spPr>
            <a:xfrm>
              <a:off x="0" y="2993186"/>
              <a:ext cx="6427387" cy="0"/>
            </a:xfrm>
            <a:prstGeom prst="line">
              <a:avLst/>
            </a:prstGeom>
            <a:ln w="38100" cap="flat">
              <a:solidFill>
                <a:srgbClr val="675BF8"/>
              </a:solidFill>
              <a:prstDash val="lgDash"/>
              <a:headEnd type="none" w="sm" len="sm"/>
              <a:tailEnd type="none" w="sm" len="sm"/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1409700" y="6211171"/>
            <a:ext cx="4439540" cy="49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83"/>
              </a:lnSpc>
              <a:spcBef>
                <a:spcPct val="0"/>
              </a:spcBef>
            </a:pPr>
            <a:r>
              <a:rPr lang="en-US" sz="3236">
                <a:solidFill>
                  <a:srgbClr val="272727"/>
                </a:solidFill>
                <a:ea typeface="Arita Dotum Medium Bold"/>
              </a:rPr>
              <a:t>우성준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9700" y="6769146"/>
            <a:ext cx="4439540" cy="169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4053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272727"/>
                </a:solidFill>
                <a:ea typeface="Arita Dotum Medium"/>
              </a:rPr>
              <a:t>알림 관리 (결재 / 공지사항)</a:t>
            </a:r>
          </a:p>
          <a:p>
            <a:pPr marL="524053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272727"/>
                </a:solidFill>
                <a:ea typeface="Arita Dotum Medium"/>
              </a:rPr>
              <a:t>쪽지 관리 (개인 및 단체)</a:t>
            </a:r>
          </a:p>
          <a:p>
            <a:pPr marL="524053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272727"/>
                </a:solidFill>
                <a:ea typeface="Arita Dotum Medium"/>
              </a:rPr>
              <a:t>인덱스 및 초기 화면 설계</a:t>
            </a:r>
          </a:p>
          <a:p>
            <a:pPr>
              <a:lnSpc>
                <a:spcPts val="3398"/>
              </a:lnSpc>
            </a:pPr>
            <a:endParaRPr lang="en-US" sz="2427">
              <a:solidFill>
                <a:srgbClr val="272727"/>
              </a:solidFill>
              <a:ea typeface="Arita Dotum Medium"/>
            </a:endParaRPr>
          </a:p>
        </p:txBody>
      </p:sp>
      <p:sp>
        <p:nvSpPr>
          <p:cNvPr id="24" name="AutoShape 24"/>
          <p:cNvSpPr/>
          <p:nvPr/>
        </p:nvSpPr>
        <p:spPr>
          <a:xfrm>
            <a:off x="1028700" y="8496161"/>
            <a:ext cx="4820540" cy="0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6352730" y="6251271"/>
            <a:ext cx="4820540" cy="2259177"/>
            <a:chOff x="0" y="0"/>
            <a:chExt cx="6427387" cy="3012236"/>
          </a:xfrm>
        </p:grpSpPr>
        <p:sp>
          <p:nvSpPr>
            <p:cNvPr id="26" name="TextBox 26"/>
            <p:cNvSpPr txBox="1"/>
            <p:nvPr/>
          </p:nvSpPr>
          <p:spPr>
            <a:xfrm>
              <a:off x="508000" y="0"/>
              <a:ext cx="5919387" cy="655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83"/>
                </a:lnSpc>
                <a:spcBef>
                  <a:spcPct val="0"/>
                </a:spcBef>
              </a:pPr>
              <a:r>
                <a:rPr lang="en-US" sz="3236">
                  <a:solidFill>
                    <a:srgbClr val="272727"/>
                  </a:solidFill>
                  <a:ea typeface="Arita Dotum Medium Bold"/>
                </a:rPr>
                <a:t>이영미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499168" y="709549"/>
              <a:ext cx="5919387" cy="1670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4053" lvl="1" indent="-262027">
                <a:lnSpc>
                  <a:spcPts val="3398"/>
                </a:lnSpc>
                <a:buFont typeface="Arial"/>
                <a:buChar char="•"/>
              </a:pPr>
              <a:r>
                <a:rPr lang="en-US" sz="2427">
                  <a:solidFill>
                    <a:srgbClr val="272727"/>
                  </a:solidFill>
                  <a:ea typeface="Arita Dotum Medium"/>
                </a:rPr>
                <a:t>회의록 삭정</a:t>
              </a:r>
            </a:p>
            <a:p>
              <a:pPr marL="524053" lvl="1" indent="-262027">
                <a:lnSpc>
                  <a:spcPts val="3398"/>
                </a:lnSpc>
                <a:buFont typeface="Arial"/>
                <a:buChar char="•"/>
              </a:pPr>
              <a:r>
                <a:rPr lang="en-US" sz="2427">
                  <a:solidFill>
                    <a:srgbClr val="272727"/>
                  </a:solidFill>
                  <a:ea typeface="Arita Dotum Medium"/>
                </a:rPr>
                <a:t>서류 작성</a:t>
              </a:r>
            </a:p>
            <a:p>
              <a:pPr marL="524053" lvl="1" indent="-262027">
                <a:lnSpc>
                  <a:spcPts val="3398"/>
                </a:lnSpc>
                <a:buFont typeface="Arial"/>
                <a:buChar char="•"/>
              </a:pPr>
              <a:r>
                <a:rPr lang="en-US" sz="2427">
                  <a:solidFill>
                    <a:srgbClr val="272727"/>
                  </a:solidFill>
                  <a:ea typeface="Arita Dotum Medium"/>
                </a:rPr>
                <a:t>기초 entity 및 DB테이블 생성</a:t>
              </a: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0" y="2993186"/>
              <a:ext cx="6427387" cy="0"/>
            </a:xfrm>
            <a:prstGeom prst="line">
              <a:avLst/>
            </a:prstGeom>
            <a:ln w="38100" cap="flat">
              <a:solidFill>
                <a:srgbClr val="675BF8"/>
              </a:solidFill>
              <a:prstDash val="lgDash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5286375"/>
            <a:ext cx="18593425" cy="0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5521287" y="5114925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822333" y="5114925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696500" y="5114925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5852643"/>
            <a:ext cx="2770168" cy="2253251"/>
            <a:chOff x="0" y="0"/>
            <a:chExt cx="3693558" cy="300433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3693558" cy="533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61"/>
                </a:lnSpc>
                <a:spcBef>
                  <a:spcPct val="0"/>
                </a:spcBef>
              </a:pPr>
              <a:r>
                <a:rPr lang="en-US" sz="2634" dirty="0">
                  <a:solidFill>
                    <a:srgbClr val="272727"/>
                  </a:solidFill>
                  <a:latin typeface="Arita Dotum Medium"/>
                </a:rPr>
                <a:t>5/24 ~5/25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84668"/>
              <a:ext cx="3693558" cy="1830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ea typeface="Arita Dotum Medium"/>
                </a:rPr>
                <a:t>조 편성 및 주제 선정</a:t>
              </a:r>
            </a:p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latin typeface="Arita Dotum Medium"/>
                </a:rPr>
                <a:t>[단체티 - FireWorks]</a:t>
              </a:r>
            </a:p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ea typeface="Arita Dotum Medium"/>
                </a:rPr>
                <a:t>그룹웨어 웹결재시스템</a:t>
              </a:r>
            </a:p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ea typeface="Arita Dotum Medium"/>
                </a:rPr>
                <a:t>그룹웨어 사례 조사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114925"/>
            <a:ext cx="323850" cy="32385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28700" y="900113"/>
            <a:ext cx="10599244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272727"/>
                </a:solidFill>
                <a:ea typeface="YD머리정체"/>
              </a:rPr>
              <a:t>프로젝트 일정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477074" y="8523668"/>
            <a:ext cx="1782226" cy="734632"/>
            <a:chOff x="0" y="0"/>
            <a:chExt cx="2376302" cy="979509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376302" cy="979509"/>
              <a:chOff x="0" y="0"/>
              <a:chExt cx="5418617" cy="223354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9050" y="19050"/>
                <a:ext cx="5380644" cy="2195449"/>
              </a:xfrm>
              <a:custGeom>
                <a:avLst/>
                <a:gdLst/>
                <a:ahLst/>
                <a:cxnLst/>
                <a:rect l="l" t="t" r="r" b="b"/>
                <a:pathLst>
                  <a:path w="5380644" h="2195449">
                    <a:moveTo>
                      <a:pt x="4282729" y="2195449"/>
                    </a:moveTo>
                    <a:lnTo>
                      <a:pt x="1097788" y="2195449"/>
                    </a:lnTo>
                    <a:cubicBezTo>
                      <a:pt x="491490" y="2195449"/>
                      <a:pt x="0" y="1703959"/>
                      <a:pt x="0" y="1097661"/>
                    </a:cubicBezTo>
                    <a:lnTo>
                      <a:pt x="0" y="1097661"/>
                    </a:lnTo>
                    <a:cubicBezTo>
                      <a:pt x="0" y="491490"/>
                      <a:pt x="491490" y="0"/>
                      <a:pt x="1097788" y="0"/>
                    </a:cubicBezTo>
                    <a:lnTo>
                      <a:pt x="4282856" y="0"/>
                    </a:lnTo>
                    <a:cubicBezTo>
                      <a:pt x="4889154" y="0"/>
                      <a:pt x="5380644" y="491490"/>
                      <a:pt x="5380644" y="1097788"/>
                    </a:cubicBezTo>
                    <a:lnTo>
                      <a:pt x="5380644" y="1097788"/>
                    </a:lnTo>
                    <a:cubicBezTo>
                      <a:pt x="5380517" y="1703959"/>
                      <a:pt x="4889027" y="2195449"/>
                      <a:pt x="4282729" y="2195449"/>
                    </a:cubicBezTo>
                    <a:close/>
                  </a:path>
                </a:pathLst>
              </a:custGeom>
              <a:solidFill>
                <a:srgbClr val="675BF8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5418617" cy="2233549"/>
              </a:xfrm>
              <a:custGeom>
                <a:avLst/>
                <a:gdLst/>
                <a:ahLst/>
                <a:cxnLst/>
                <a:rect l="l" t="t" r="r" b="b"/>
                <a:pathLst>
                  <a:path w="5418617" h="2233549">
                    <a:moveTo>
                      <a:pt x="4301779" y="2233549"/>
                    </a:moveTo>
                    <a:lnTo>
                      <a:pt x="1116838" y="2233549"/>
                    </a:lnTo>
                    <a:cubicBezTo>
                      <a:pt x="501015" y="2233549"/>
                      <a:pt x="0" y="1732534"/>
                      <a:pt x="0" y="1116838"/>
                    </a:cubicBezTo>
                    <a:cubicBezTo>
                      <a:pt x="0" y="501015"/>
                      <a:pt x="501015" y="0"/>
                      <a:pt x="1116838" y="0"/>
                    </a:cubicBezTo>
                    <a:lnTo>
                      <a:pt x="4301906" y="0"/>
                    </a:lnTo>
                    <a:cubicBezTo>
                      <a:pt x="4917602" y="0"/>
                      <a:pt x="5418617" y="501015"/>
                      <a:pt x="5418617" y="1116838"/>
                    </a:cubicBezTo>
                    <a:cubicBezTo>
                      <a:pt x="5418617" y="1732534"/>
                      <a:pt x="4917602" y="2233549"/>
                      <a:pt x="4301779" y="2233549"/>
                    </a:cubicBezTo>
                    <a:close/>
                    <a:moveTo>
                      <a:pt x="1116838" y="38100"/>
                    </a:moveTo>
                    <a:cubicBezTo>
                      <a:pt x="521970" y="38100"/>
                      <a:pt x="38100" y="521970"/>
                      <a:pt x="38100" y="1116838"/>
                    </a:cubicBezTo>
                    <a:cubicBezTo>
                      <a:pt x="38100" y="1711579"/>
                      <a:pt x="521970" y="2195576"/>
                      <a:pt x="1116838" y="2195576"/>
                    </a:cubicBezTo>
                    <a:lnTo>
                      <a:pt x="4301906" y="2195576"/>
                    </a:lnTo>
                    <a:cubicBezTo>
                      <a:pt x="4896647" y="2195576"/>
                      <a:pt x="5380644" y="1711706"/>
                      <a:pt x="5380644" y="1116838"/>
                    </a:cubicBezTo>
                    <a:cubicBezTo>
                      <a:pt x="5380517" y="521970"/>
                      <a:pt x="4896647" y="38100"/>
                      <a:pt x="4301779" y="38100"/>
                    </a:cubicBezTo>
                    <a:lnTo>
                      <a:pt x="1116838" y="38100"/>
                    </a:lnTo>
                    <a:close/>
                  </a:path>
                </a:pathLst>
              </a:custGeom>
              <a:solidFill>
                <a:srgbClr val="675BF8"/>
              </a:solidFill>
            </p:spPr>
          </p:sp>
        </p:grpSp>
        <p:sp>
          <p:nvSpPr>
            <p:cNvPr id="19" name="Freeform 19"/>
            <p:cNvSpPr/>
            <p:nvPr/>
          </p:nvSpPr>
          <p:spPr>
            <a:xfrm>
              <a:off x="651436" y="252929"/>
              <a:ext cx="1073431" cy="473651"/>
            </a:xfrm>
            <a:custGeom>
              <a:avLst/>
              <a:gdLst/>
              <a:ahLst/>
              <a:cxnLst/>
              <a:rect l="l" t="t" r="r" b="b"/>
              <a:pathLst>
                <a:path w="1073431" h="473651">
                  <a:moveTo>
                    <a:pt x="0" y="0"/>
                  </a:moveTo>
                  <a:lnTo>
                    <a:pt x="1073430" y="0"/>
                  </a:lnTo>
                  <a:lnTo>
                    <a:pt x="1073430" y="473651"/>
                  </a:lnTo>
                  <a:lnTo>
                    <a:pt x="0" y="473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4230510" y="981075"/>
            <a:ext cx="313582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ea typeface="Arita Dotum Medium"/>
              </a:rPr>
              <a:t>목차</a:t>
            </a:r>
            <a:r>
              <a:rPr lang="en-US" sz="2100">
                <a:solidFill>
                  <a:srgbClr val="272727"/>
                </a:solidFill>
                <a:latin typeface="Arita Dotum Medium"/>
              </a:rPr>
              <a:t> 페이지로 돌아가기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061359" y="5114925"/>
            <a:ext cx="323850" cy="3238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2061359" y="2839985"/>
            <a:ext cx="2862674" cy="1908228"/>
            <a:chOff x="0" y="0"/>
            <a:chExt cx="3816899" cy="2544303"/>
          </a:xfrm>
        </p:grpSpPr>
        <p:sp>
          <p:nvSpPr>
            <p:cNvPr id="24" name="TextBox 24"/>
            <p:cNvSpPr txBox="1"/>
            <p:nvPr/>
          </p:nvSpPr>
          <p:spPr>
            <a:xfrm>
              <a:off x="0" y="0"/>
              <a:ext cx="3816899" cy="533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61"/>
                </a:lnSpc>
                <a:spcBef>
                  <a:spcPct val="0"/>
                </a:spcBef>
              </a:pPr>
              <a:r>
                <a:rPr lang="en-US" sz="2634" dirty="0">
                  <a:solidFill>
                    <a:srgbClr val="272727"/>
                  </a:solidFill>
                  <a:latin typeface="Arita Dotum Medium"/>
                </a:rPr>
                <a:t>5/25 ~5/26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84668"/>
              <a:ext cx="3816899" cy="1370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ea typeface="Arita Dotum Medium"/>
                </a:rPr>
                <a:t>관련 서류 작성</a:t>
              </a:r>
            </a:p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ea typeface="Arita Dotum Medium"/>
                </a:rPr>
                <a:t>테이블 명세서,</a:t>
              </a:r>
            </a:p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latin typeface="Arita Dotum Medium"/>
                </a:rPr>
                <a:t> 요구사항 정의서, 업무분장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183828" y="5114925"/>
            <a:ext cx="323850" cy="323850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4183828" y="5852643"/>
            <a:ext cx="2770168" cy="1563204"/>
            <a:chOff x="0" y="0"/>
            <a:chExt cx="3693558" cy="2084272"/>
          </a:xfrm>
        </p:grpSpPr>
        <p:sp>
          <p:nvSpPr>
            <p:cNvPr id="29" name="TextBox 29"/>
            <p:cNvSpPr txBox="1"/>
            <p:nvPr/>
          </p:nvSpPr>
          <p:spPr>
            <a:xfrm>
              <a:off x="0" y="0"/>
              <a:ext cx="3693558" cy="533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61"/>
                </a:lnSpc>
                <a:spcBef>
                  <a:spcPct val="0"/>
                </a:spcBef>
              </a:pPr>
              <a:r>
                <a:rPr lang="en-US" sz="2634">
                  <a:solidFill>
                    <a:srgbClr val="272727"/>
                  </a:solidFill>
                  <a:latin typeface="Arita Dotum Medium"/>
                </a:rPr>
                <a:t>5/29 ~6/01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684668"/>
              <a:ext cx="3693558" cy="910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ea typeface="Arita Dotum Medium"/>
                </a:rPr>
                <a:t>페이퍼 프로토타입 작성</a:t>
              </a:r>
            </a:p>
            <a:p>
              <a:pPr>
                <a:lnSpc>
                  <a:spcPts val="2766"/>
                </a:lnSpc>
              </a:pPr>
              <a:endParaRPr lang="en-US" sz="1975">
                <a:solidFill>
                  <a:srgbClr val="272727"/>
                </a:solidFill>
                <a:ea typeface="Arita Dotum Medium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521287" y="2839985"/>
            <a:ext cx="3247586" cy="1563204"/>
            <a:chOff x="0" y="0"/>
            <a:chExt cx="4330115" cy="2084272"/>
          </a:xfrm>
        </p:grpSpPr>
        <p:sp>
          <p:nvSpPr>
            <p:cNvPr id="32" name="TextBox 32"/>
            <p:cNvSpPr txBox="1"/>
            <p:nvPr/>
          </p:nvSpPr>
          <p:spPr>
            <a:xfrm>
              <a:off x="0" y="0"/>
              <a:ext cx="4330115" cy="533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61"/>
                </a:lnSpc>
                <a:spcBef>
                  <a:spcPct val="0"/>
                </a:spcBef>
              </a:pPr>
              <a:r>
                <a:rPr lang="en-US" sz="2634">
                  <a:solidFill>
                    <a:srgbClr val="272727"/>
                  </a:solidFill>
                  <a:latin typeface="Arita Dotum Medium"/>
                </a:rPr>
                <a:t>6/02 ~6/07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684668"/>
              <a:ext cx="4330115" cy="910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ea typeface="Arita Dotum Medium"/>
                </a:rPr>
                <a:t>깃허브 브런치 생성,  entity, repository, dto 생성 및 테스트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822333" y="5852643"/>
            <a:ext cx="3805610" cy="1908228"/>
            <a:chOff x="0" y="0"/>
            <a:chExt cx="5074147" cy="2544303"/>
          </a:xfrm>
        </p:grpSpPr>
        <p:sp>
          <p:nvSpPr>
            <p:cNvPr id="35" name="TextBox 35"/>
            <p:cNvSpPr txBox="1"/>
            <p:nvPr/>
          </p:nvSpPr>
          <p:spPr>
            <a:xfrm>
              <a:off x="0" y="0"/>
              <a:ext cx="5074147" cy="533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61"/>
                </a:lnSpc>
                <a:spcBef>
                  <a:spcPct val="0"/>
                </a:spcBef>
              </a:pPr>
              <a:r>
                <a:rPr lang="en-US" sz="2634">
                  <a:solidFill>
                    <a:srgbClr val="272727"/>
                  </a:solidFill>
                  <a:latin typeface="Arita Dotum Medium"/>
                </a:rPr>
                <a:t>6/08 ~6/23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684668"/>
              <a:ext cx="5074147" cy="1370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latin typeface="Arita Dotum Medium"/>
                </a:rPr>
                <a:t>service, controller 생성 및 테스트,</a:t>
              </a:r>
            </a:p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ea typeface="Arita Dotum Medium"/>
                </a:rPr>
                <a:t>화면 탬플릿 mustach 구현</a:t>
              </a:r>
            </a:p>
            <a:p>
              <a:pPr>
                <a:lnSpc>
                  <a:spcPts val="2766"/>
                </a:lnSpc>
              </a:pPr>
              <a:endParaRPr lang="en-US" sz="1975">
                <a:solidFill>
                  <a:srgbClr val="272727"/>
                </a:solidFill>
                <a:ea typeface="Arita Dotum Medium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127383" y="5114925"/>
            <a:ext cx="323850" cy="323850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10127383" y="2839985"/>
            <a:ext cx="3247586" cy="1908228"/>
            <a:chOff x="0" y="0"/>
            <a:chExt cx="4330115" cy="2544303"/>
          </a:xfrm>
        </p:grpSpPr>
        <p:sp>
          <p:nvSpPr>
            <p:cNvPr id="40" name="TextBox 40"/>
            <p:cNvSpPr txBox="1"/>
            <p:nvPr/>
          </p:nvSpPr>
          <p:spPr>
            <a:xfrm>
              <a:off x="0" y="0"/>
              <a:ext cx="4330115" cy="533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61"/>
                </a:lnSpc>
                <a:spcBef>
                  <a:spcPct val="0"/>
                </a:spcBef>
              </a:pPr>
              <a:r>
                <a:rPr lang="en-US" sz="2634">
                  <a:solidFill>
                    <a:srgbClr val="272727"/>
                  </a:solidFill>
                  <a:latin typeface="Arita Dotum Medium"/>
                </a:rPr>
                <a:t>6/26 ~6/30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684668"/>
              <a:ext cx="4330115" cy="1370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ea typeface="Arita Dotum Medium"/>
                </a:rPr>
                <a:t>전체 기능 테스트, 버그수정</a:t>
              </a:r>
            </a:p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ea typeface="Arita Dotum Medium"/>
                </a:rPr>
                <a:t>페이지 배포작업</a:t>
              </a:r>
            </a:p>
            <a:p>
              <a:pPr>
                <a:lnSpc>
                  <a:spcPts val="2766"/>
                </a:lnSpc>
              </a:pPr>
              <a:endParaRPr lang="en-US" sz="1975">
                <a:solidFill>
                  <a:srgbClr val="272727"/>
                </a:solidFill>
                <a:ea typeface="Arita Dotum Medium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696500" y="5852643"/>
            <a:ext cx="3999415" cy="1758742"/>
            <a:chOff x="0" y="0"/>
            <a:chExt cx="5332553" cy="2344989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9525"/>
              <a:ext cx="5332553" cy="779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64"/>
                </a:lnSpc>
                <a:spcBef>
                  <a:spcPct val="0"/>
                </a:spcBef>
              </a:pPr>
              <a:r>
                <a:rPr lang="en-US" sz="3803">
                  <a:solidFill>
                    <a:srgbClr val="272727"/>
                  </a:solidFill>
                  <a:latin typeface="Arita Dotum Medium"/>
                </a:rPr>
                <a:t>7/03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1013845"/>
              <a:ext cx="5332553" cy="624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3"/>
                </a:lnSpc>
              </a:pPr>
              <a:r>
                <a:rPr lang="en-US" sz="2852">
                  <a:solidFill>
                    <a:srgbClr val="272727"/>
                  </a:solidFill>
                  <a:ea typeface="Arita Dotum Medium"/>
                </a:rPr>
                <a:t>파이널 프로젝트 발표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1147</Words>
  <Application>Microsoft Office PowerPoint</Application>
  <PresentationFormat>사용자 지정</PresentationFormat>
  <Paragraphs>241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Calibri</vt:lpstr>
      <vt:lpstr>Abadi</vt:lpstr>
      <vt:lpstr>Arita Dotum Medium</vt:lpstr>
      <vt:lpstr>Arial</vt:lpstr>
      <vt:lpstr>Arita Dotum Medium Bold</vt:lpstr>
      <vt:lpstr>YD머리정체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보라색 검은색 흰색 심플하고 미니멀한 연간 회사 보고서 비즈니스 프레젠테이션</dc:title>
  <cp:lastModifiedBy>오상현</cp:lastModifiedBy>
  <cp:revision>11</cp:revision>
  <dcterms:created xsi:type="dcterms:W3CDTF">2006-08-16T00:00:00Z</dcterms:created>
  <dcterms:modified xsi:type="dcterms:W3CDTF">2023-07-04T09:24:04Z</dcterms:modified>
  <dc:identifier>DAFm7vPOu6k</dc:identifier>
</cp:coreProperties>
</file>